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25"/>
  </p:notesMasterIdLst>
  <p:sldIdLst>
    <p:sldId id="256" r:id="rId2"/>
    <p:sldId id="257" r:id="rId3"/>
    <p:sldId id="291" r:id="rId4"/>
    <p:sldId id="260" r:id="rId5"/>
    <p:sldId id="292" r:id="rId6"/>
    <p:sldId id="294" r:id="rId7"/>
    <p:sldId id="293" r:id="rId8"/>
    <p:sldId id="266" r:id="rId9"/>
    <p:sldId id="297" r:id="rId10"/>
    <p:sldId id="298" r:id="rId11"/>
    <p:sldId id="299" r:id="rId12"/>
    <p:sldId id="263" r:id="rId13"/>
    <p:sldId id="259" r:id="rId14"/>
    <p:sldId id="311" r:id="rId15"/>
    <p:sldId id="302" r:id="rId16"/>
    <p:sldId id="312" r:id="rId17"/>
    <p:sldId id="304" r:id="rId18"/>
    <p:sldId id="305" r:id="rId19"/>
    <p:sldId id="306" r:id="rId20"/>
    <p:sldId id="308" r:id="rId21"/>
    <p:sldId id="309" r:id="rId22"/>
    <p:sldId id="310" r:id="rId23"/>
    <p:sldId id="283" r:id="rId24"/>
  </p:sldIdLst>
  <p:sldSz cx="9144000" cy="5143500" type="screen16x9"/>
  <p:notesSz cx="6858000" cy="9144000"/>
  <p:embeddedFontLst>
    <p:embeddedFont>
      <p:font typeface="Livvic" panose="020B0604020202020204" charset="0"/>
      <p:regular r:id="rId26"/>
      <p:bold r:id="rId27"/>
      <p:italic r:id="rId28"/>
      <p:boldItalic r:id="rId29"/>
    </p:embeddedFont>
    <p:embeddedFont>
      <p:font typeface="Roboto" panose="020B0604020202020204" charset="0"/>
      <p:regular r:id="rId30"/>
      <p:bold r:id="rId31"/>
      <p:italic r:id="rId32"/>
      <p:boldItalic r:id="rId33"/>
    </p:embeddedFont>
    <p:embeddedFont>
      <p:font typeface="Calibri" panose="020F0502020204030204" pitchFamily="34" charset="0"/>
      <p:regular r:id="rId34"/>
      <p:bold r:id="rId35"/>
      <p:italic r:id="rId36"/>
      <p:boldItalic r:id="rId37"/>
    </p:embeddedFont>
    <p:embeddedFont>
      <p:font typeface="Wingdings 3" panose="05040102010807070707" pitchFamily="18" charset="2"/>
      <p:regular r:id="rId38"/>
    </p:embeddedFont>
    <p:embeddedFont>
      <p:font typeface="Book Antiqua" panose="02040602050305030304" pitchFamily="18" charset="0"/>
      <p:regular r:id="rId39"/>
      <p:bold r:id="rId40"/>
      <p:italic r:id="rId41"/>
      <p:boldItalic r:id="rId42"/>
    </p:embeddedFont>
    <p:embeddedFont>
      <p:font typeface="Roboto Condensed Light" panose="020B0604020202020204" charset="0"/>
      <p:regular r:id="rId43"/>
      <p:italic r:id="rId44"/>
    </p:embeddedFont>
    <p:embeddedFont>
      <p:font typeface="Oswald" panose="020B0604020202020204" charset="0"/>
      <p:regular r:id="rId45"/>
      <p:bold r:id="rId46"/>
    </p:embeddedFont>
    <p:embeddedFont>
      <p:font typeface="Trebuchet MS" panose="020B0603020202020204" pitchFamily="34"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C179D3-D177-49FC-A3AE-DA001D4F2B8C}">
  <a:tblStyle styleId="{D3C179D3-D177-49FC-A3AE-DA001D4F2B8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54" autoAdjust="0"/>
    <p:restoredTop sz="94660"/>
  </p:normalViewPr>
  <p:slideViewPr>
    <p:cSldViewPr snapToGrid="0">
      <p:cViewPr varScale="1">
        <p:scale>
          <a:sx n="108" d="100"/>
          <a:sy n="108" d="100"/>
        </p:scale>
        <p:origin x="802"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ooja Mehta" userId="f61843cdc201b490" providerId="LiveId" clId="{82DBAD39-1534-4F8F-BC68-82122A9C2EF3}"/>
    <pc:docChg chg="modSld sldOrd">
      <pc:chgData name="Pooja Mehta" userId="f61843cdc201b490" providerId="LiveId" clId="{82DBAD39-1534-4F8F-BC68-82122A9C2EF3}" dt="2025-01-14T11:14:57.805" v="1"/>
      <pc:docMkLst>
        <pc:docMk/>
      </pc:docMkLst>
      <pc:sldChg chg="ord">
        <pc:chgData name="Pooja Mehta" userId="f61843cdc201b490" providerId="LiveId" clId="{82DBAD39-1534-4F8F-BC68-82122A9C2EF3}" dt="2025-01-14T11:14:57.805" v="1"/>
        <pc:sldMkLst>
          <pc:docMk/>
          <pc:sldMk cId="0" sldId="259"/>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5425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2360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2760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40122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e00437943d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e00437943d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28825dcd4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28825dcd4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22a3512c7b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22a3512c7b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228825dcd4b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228825dcd4b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28825dcd4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28825dcd4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42677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2104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243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6350"/>
            <a:ext cx="9144000" cy="5149850"/>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9926707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8060956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2743805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905729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9353259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9609754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2/25/2025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08639659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8159252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447400"/>
            <a:ext cx="7704000" cy="277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a:lvl1pPr>
            <a:lvl2pPr marL="914400" lvl="1" indent="-304800">
              <a:spcBef>
                <a:spcPts val="1000"/>
              </a:spcBef>
              <a:spcAft>
                <a:spcPts val="0"/>
              </a:spcAft>
              <a:buSzPts val="1200"/>
              <a:buFont typeface="Roboto Condensed Light"/>
              <a:buChar char="○"/>
              <a:defRPr/>
            </a:lvl2pPr>
            <a:lvl3pPr marL="1371600" lvl="2" indent="-304800">
              <a:spcBef>
                <a:spcPts val="10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spTree>
    <p:extLst>
      <p:ext uri="{BB962C8B-B14F-4D97-AF65-F5344CB8AC3E}">
        <p14:creationId xmlns:p14="http://schemas.microsoft.com/office/powerpoint/2010/main" val="20546903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29113154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5">
  <p:cSld name="Title only 5">
    <p:spTree>
      <p:nvGrpSpPr>
        <p:cNvPr id="1" name="Shape 167"/>
        <p:cNvGrpSpPr/>
        <p:nvPr/>
      </p:nvGrpSpPr>
      <p:grpSpPr>
        <a:xfrm>
          <a:off x="0" y="0"/>
          <a:ext cx="0" cy="0"/>
          <a:chOff x="0" y="0"/>
          <a:chExt cx="0" cy="0"/>
        </a:xfrm>
      </p:grpSpPr>
      <p:sp>
        <p:nvSpPr>
          <p:cNvPr id="168" name="Google Shape;168;p17"/>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3002459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251663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16"/>
        <p:cNvGrpSpPr/>
        <p:nvPr/>
      </p:nvGrpSpPr>
      <p:grpSpPr>
        <a:xfrm>
          <a:off x="0" y="0"/>
          <a:ext cx="0" cy="0"/>
          <a:chOff x="0" y="0"/>
          <a:chExt cx="0" cy="0"/>
        </a:xfrm>
      </p:grpSpPr>
      <p:sp>
        <p:nvSpPr>
          <p:cNvPr id="117" name="Google Shape;117;p13"/>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23363423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6">
  <p:cSld name="Title only 6">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6255157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31982004"/>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2/25/2025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85212539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859422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8082779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2/25/2025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63670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smtClean="0"/>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2/25/2025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368485149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2/25/2025</a:t>
            </a:fld>
            <a:endParaRPr lang="en-US" dirty="0"/>
          </a:p>
        </p:txBody>
      </p:sp>
    </p:spTree>
    <p:extLst>
      <p:ext uri="{BB962C8B-B14F-4D97-AF65-F5344CB8AC3E}">
        <p14:creationId xmlns:p14="http://schemas.microsoft.com/office/powerpoint/2010/main" val="355499690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2/25/2025</a:t>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96466006"/>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Lst>
  <p:hf sldNum="0"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0.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8.xml"/><Relationship Id="rId5" Type="http://schemas.openxmlformats.org/officeDocument/2006/relationships/image" Target="../media/image4.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211"/>
        <p:cNvGrpSpPr/>
        <p:nvPr/>
      </p:nvGrpSpPr>
      <p:grpSpPr>
        <a:xfrm>
          <a:off x="0" y="0"/>
          <a:ext cx="0" cy="0"/>
          <a:chOff x="0" y="0"/>
          <a:chExt cx="0" cy="0"/>
        </a:xfrm>
      </p:grpSpPr>
      <p:sp>
        <p:nvSpPr>
          <p:cNvPr id="212" name="Google Shape;212;p22"/>
          <p:cNvSpPr txBox="1">
            <a:spLocks noGrp="1"/>
          </p:cNvSpPr>
          <p:nvPr>
            <p:ph type="ctrTitle"/>
          </p:nvPr>
        </p:nvSpPr>
        <p:spPr>
          <a:xfrm>
            <a:off x="1423516" y="-224231"/>
            <a:ext cx="5694127" cy="313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smtClean="0"/>
              <a:t>PIZZA HUT</a:t>
            </a:r>
            <a:endParaRPr dirty="0"/>
          </a:p>
        </p:txBody>
      </p:sp>
      <p:sp>
        <p:nvSpPr>
          <p:cNvPr id="213" name="Google Shape;213;p22"/>
          <p:cNvSpPr txBox="1">
            <a:spLocks noGrp="1"/>
          </p:cNvSpPr>
          <p:nvPr>
            <p:ph type="subTitle" idx="1"/>
          </p:nvPr>
        </p:nvSpPr>
        <p:spPr>
          <a:xfrm>
            <a:off x="2787986" y="2762723"/>
            <a:ext cx="3008645" cy="53790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accent5"/>
                </a:solidFill>
                <a:latin typeface="Times New Roman" panose="02020603050405020304" pitchFamily="18" charset="0"/>
                <a:cs typeface="Times New Roman" panose="02020603050405020304" pitchFamily="18" charset="0"/>
              </a:rPr>
              <a:t>UNDER THE GUIDANCE OF :</a:t>
            </a:r>
          </a:p>
          <a:p>
            <a:pPr marL="0" lvl="0" indent="0" algn="ctr" rtl="0">
              <a:spcBef>
                <a:spcPts val="0"/>
              </a:spcBef>
              <a:spcAft>
                <a:spcPts val="0"/>
              </a:spcAft>
              <a:buNone/>
            </a:pPr>
            <a:r>
              <a:rPr lang="en" sz="1400" dirty="0">
                <a:solidFill>
                  <a:schemeClr val="bg1"/>
                </a:solidFill>
                <a:latin typeface="Times New Roman" panose="02020603050405020304" pitchFamily="18" charset="0"/>
                <a:cs typeface="Times New Roman" panose="02020603050405020304" pitchFamily="18" charset="0"/>
              </a:rPr>
              <a:t>POOJA</a:t>
            </a:r>
            <a:r>
              <a:rPr lang="en" sz="1200" dirty="0">
                <a:solidFill>
                  <a:schemeClr val="bg1"/>
                </a:solidFill>
                <a:latin typeface="Times New Roman" panose="02020603050405020304" pitchFamily="18" charset="0"/>
                <a:cs typeface="Times New Roman" panose="02020603050405020304" pitchFamily="18" charset="0"/>
              </a:rPr>
              <a:t> </a:t>
            </a:r>
            <a:r>
              <a:rPr lang="en" sz="1400" dirty="0">
                <a:solidFill>
                  <a:schemeClr val="bg1"/>
                </a:solidFill>
                <a:latin typeface="Times New Roman" panose="02020603050405020304" pitchFamily="18" charset="0"/>
                <a:cs typeface="Times New Roman" panose="02020603050405020304" pitchFamily="18" charset="0"/>
              </a:rPr>
              <a:t>MEHTA</a:t>
            </a:r>
            <a:endParaRPr sz="1400" dirty="0">
              <a:solidFill>
                <a:schemeClr val="bg1"/>
              </a:solidFill>
              <a:latin typeface="Times New Roman" panose="02020603050405020304" pitchFamily="18" charset="0"/>
              <a:cs typeface="Times New Roman" panose="02020603050405020304" pitchFamily="18" charset="0"/>
            </a:endParaRPr>
          </a:p>
        </p:txBody>
      </p:sp>
      <p:sp>
        <p:nvSpPr>
          <p:cNvPr id="214" name="Google Shape;214;p22"/>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1277E4D8-1189-6838-0E4E-70E92714E55B}"/>
              </a:ext>
            </a:extLst>
          </p:cNvPr>
          <p:cNvSpPr txBox="1"/>
          <p:nvPr/>
        </p:nvSpPr>
        <p:spPr>
          <a:xfrm>
            <a:off x="2080032" y="3443891"/>
            <a:ext cx="4572000" cy="1492716"/>
          </a:xfrm>
          <a:prstGeom prst="rect">
            <a:avLst/>
          </a:prstGeom>
          <a:noFill/>
        </p:spPr>
        <p:txBody>
          <a:bodyPr wrap="square">
            <a:spAutoFit/>
          </a:bodyPr>
          <a:lstStyle/>
          <a:p>
            <a:pPr algn="ctr"/>
            <a:r>
              <a:rPr lang="en-US" sz="1400" b="1" dirty="0" smtClean="0">
                <a:solidFill>
                  <a:schemeClr val="accent5"/>
                </a:solidFill>
                <a:latin typeface="Times New Roman" panose="02020603050405020304" pitchFamily="18" charset="0"/>
                <a:cs typeface="Times New Roman" panose="02020603050405020304" pitchFamily="18" charset="0"/>
              </a:rPr>
              <a:t>SUBMITTED </a:t>
            </a:r>
            <a:r>
              <a:rPr lang="en-US" sz="1400" b="1" dirty="0">
                <a:solidFill>
                  <a:schemeClr val="accent5"/>
                </a:solidFill>
                <a:latin typeface="Times New Roman" panose="02020603050405020304" pitchFamily="18" charset="0"/>
                <a:cs typeface="Times New Roman" panose="02020603050405020304" pitchFamily="18" charset="0"/>
              </a:rPr>
              <a:t>BY</a:t>
            </a:r>
            <a:r>
              <a:rPr lang="en-US" sz="1400" b="1" dirty="0" smtClean="0">
                <a:solidFill>
                  <a:schemeClr val="accent5"/>
                </a:solidFill>
                <a:latin typeface="Times New Roman" panose="02020603050405020304" pitchFamily="18" charset="0"/>
                <a:cs typeface="Times New Roman" panose="02020603050405020304" pitchFamily="18" charset="0"/>
              </a:rPr>
              <a:t>:</a:t>
            </a:r>
            <a:br>
              <a:rPr lang="en-US" sz="1400" b="1" dirty="0" smtClean="0">
                <a:solidFill>
                  <a:schemeClr val="accent5"/>
                </a:solidFill>
                <a:latin typeface="Times New Roman" panose="02020603050405020304" pitchFamily="18" charset="0"/>
                <a:cs typeface="Times New Roman" panose="02020603050405020304" pitchFamily="18" charset="0"/>
              </a:rPr>
            </a:br>
            <a:endParaRPr lang="en-US" sz="1400" b="1" dirty="0" smtClean="0">
              <a:solidFill>
                <a:schemeClr val="bg1"/>
              </a:solidFill>
              <a:latin typeface="Times New Roman" panose="02020603050405020304" pitchFamily="18" charset="0"/>
              <a:cs typeface="Times New Roman" panose="02020603050405020304" pitchFamily="18" charset="0"/>
            </a:endParaRPr>
          </a:p>
          <a:p>
            <a:pPr algn="ctr">
              <a:lnSpc>
                <a:spcPct val="150000"/>
              </a:lnSpc>
            </a:pPr>
            <a:r>
              <a:rPr lang="en-US" b="1" dirty="0" smtClean="0">
                <a:solidFill>
                  <a:schemeClr val="bg1"/>
                </a:solidFill>
                <a:latin typeface="Times New Roman" panose="02020603050405020304" pitchFamily="18" charset="0"/>
                <a:cs typeface="Times New Roman" panose="02020603050405020304" pitchFamily="18" charset="0"/>
              </a:rPr>
              <a:t>RAM KUMAR P</a:t>
            </a:r>
            <a:br>
              <a:rPr lang="en-US" b="1" dirty="0" smtClean="0">
                <a:solidFill>
                  <a:schemeClr val="bg1"/>
                </a:solidFill>
                <a:latin typeface="Times New Roman" panose="02020603050405020304" pitchFamily="18" charset="0"/>
                <a:cs typeface="Times New Roman" panose="02020603050405020304" pitchFamily="18" charset="0"/>
              </a:rPr>
            </a:br>
            <a:r>
              <a:rPr lang="en-US" b="1" dirty="0" smtClean="0">
                <a:solidFill>
                  <a:schemeClr val="bg1"/>
                </a:solidFill>
                <a:latin typeface="Times New Roman" panose="02020603050405020304" pitchFamily="18" charset="0"/>
                <a:cs typeface="Times New Roman" panose="02020603050405020304" pitchFamily="18" charset="0"/>
              </a:rPr>
              <a:t>BHAVANAVIKA R N</a:t>
            </a:r>
            <a:br>
              <a:rPr lang="en-US" b="1" dirty="0" smtClean="0">
                <a:solidFill>
                  <a:schemeClr val="bg1"/>
                </a:solidFill>
                <a:latin typeface="Times New Roman" panose="02020603050405020304" pitchFamily="18" charset="0"/>
                <a:cs typeface="Times New Roman" panose="02020603050405020304" pitchFamily="18" charset="0"/>
              </a:rPr>
            </a:br>
            <a:r>
              <a:rPr lang="en-US" b="1" dirty="0" smtClean="0">
                <a:solidFill>
                  <a:schemeClr val="bg1"/>
                </a:solidFill>
                <a:latin typeface="Times New Roman" panose="02020603050405020304" pitchFamily="18" charset="0"/>
                <a:cs typeface="Times New Roman" panose="02020603050405020304" pitchFamily="18" charset="0"/>
              </a:rPr>
              <a:t>BHAGYA T</a:t>
            </a:r>
            <a:endParaRPr lang="en-US" b="1" dirty="0">
              <a:solidFill>
                <a:schemeClr val="bg1"/>
              </a:solidFill>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0486" y="510570"/>
            <a:ext cx="2276589" cy="146128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41598"/>
          <a:stretch/>
        </p:blipFill>
        <p:spPr>
          <a:xfrm>
            <a:off x="134678" y="3365480"/>
            <a:ext cx="1687034" cy="14263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normAutofit fontScale="90000"/>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96429864"/>
              </p:ext>
            </p:extLst>
          </p:nvPr>
        </p:nvGraphicFramePr>
        <p:xfrm>
          <a:off x="1277112" y="1157887"/>
          <a:ext cx="6589776" cy="3389729"/>
        </p:xfrm>
        <a:graphic>
          <a:graphicData uri="http://schemas.openxmlformats.org/drawingml/2006/table">
            <a:tbl>
              <a:tblPr firstRow="1" bandRow="1">
                <a:tableStyleId>{0E3FDE45-AF77-4B5C-9715-49D594BDF05E}</a:tableStyleId>
              </a:tblPr>
              <a:tblGrid>
                <a:gridCol w="1579419">
                  <a:extLst>
                    <a:ext uri="{9D8B030D-6E8A-4147-A177-3AD203B41FA5}">
                      <a16:colId xmlns:a16="http://schemas.microsoft.com/office/drawing/2014/main" val="216903545"/>
                    </a:ext>
                  </a:extLst>
                </a:gridCol>
                <a:gridCol w="5010357">
                  <a:extLst>
                    <a:ext uri="{9D8B030D-6E8A-4147-A177-3AD203B41FA5}">
                      <a16:colId xmlns:a16="http://schemas.microsoft.com/office/drawing/2014/main" val="1260151293"/>
                    </a:ext>
                  </a:extLst>
                </a:gridCol>
              </a:tblGrid>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@PutMapping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@PutMapping is used for update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057101003"/>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@PostMapping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@PostMapping is used to create a resource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721615636"/>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@GetMapping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@GetMapping is used to read all the inserted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537654">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@DeleteMapping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@DeleteMapping is used to delete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r h="61390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@PathVariable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@Path Variable annotation is used to extract the value from the URL.</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728215507"/>
                  </a:ext>
                </a:extLst>
              </a:tr>
              <a:tr h="602016">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@RequestParam</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@RequestParam annotation is used to read the form data and bind it automatically to the parameter present in the provided method.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99854028"/>
                  </a:ext>
                </a:extLst>
              </a:tr>
            </a:tbl>
          </a:graphicData>
        </a:graphic>
      </p:graphicFrame>
      <p:pic>
        <p:nvPicPr>
          <p:cNvPr id="6" name="Picture 5"/>
          <p:cNvPicPr>
            <a:picLocks noChangeAspect="1"/>
          </p:cNvPicPr>
          <p:nvPr/>
        </p:nvPicPr>
        <p:blipFill>
          <a:blip r:embed="rId2"/>
          <a:stretch>
            <a:fillRect/>
          </a:stretch>
        </p:blipFill>
        <p:spPr>
          <a:xfrm>
            <a:off x="3513385" y="130144"/>
            <a:ext cx="1006782" cy="658524"/>
          </a:xfrm>
          <a:prstGeom prst="rect">
            <a:avLst/>
          </a:prstGeom>
        </p:spPr>
      </p:pic>
    </p:spTree>
    <p:extLst>
      <p:ext uri="{BB962C8B-B14F-4D97-AF65-F5344CB8AC3E}">
        <p14:creationId xmlns:p14="http://schemas.microsoft.com/office/powerpoint/2010/main" val="21768842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normAutofit fontScale="90000"/>
          </a:bodyPr>
          <a:lstStyle/>
          <a:p>
            <a:r>
              <a:rPr lang="en-IN" dirty="0">
                <a:latin typeface="Times New Roman" panose="02020603050405020304" pitchFamily="18" charset="0"/>
                <a:cs typeface="Times New Roman" panose="02020603050405020304" pitchFamily="18" charset="0"/>
              </a:rPr>
              <a:t>SPRING NOTATATIONS</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1858297373"/>
              </p:ext>
            </p:extLst>
          </p:nvPr>
        </p:nvGraphicFramePr>
        <p:xfrm>
          <a:off x="569976" y="1227218"/>
          <a:ext cx="6839712" cy="1320697"/>
        </p:xfrm>
        <a:graphic>
          <a:graphicData uri="http://schemas.openxmlformats.org/drawingml/2006/table">
            <a:tbl>
              <a:tblPr firstRow="1" bandRow="1">
                <a:tableStyleId>{0E3FDE45-AF77-4B5C-9715-49D594BDF05E}</a:tableStyleId>
              </a:tblPr>
              <a:tblGrid>
                <a:gridCol w="1639323">
                  <a:extLst>
                    <a:ext uri="{9D8B030D-6E8A-4147-A177-3AD203B41FA5}">
                      <a16:colId xmlns:a16="http://schemas.microsoft.com/office/drawing/2014/main" val="216903545"/>
                    </a:ext>
                  </a:extLst>
                </a:gridCol>
                <a:gridCol w="5200389">
                  <a:extLst>
                    <a:ext uri="{9D8B030D-6E8A-4147-A177-3AD203B41FA5}">
                      <a16:colId xmlns:a16="http://schemas.microsoft.com/office/drawing/2014/main" val="1260151293"/>
                    </a:ext>
                  </a:extLst>
                </a:gridCol>
              </a:tblGrid>
              <a:tr h="788800">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 Body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a:t>
                      </a:r>
                      <a:r>
                        <a:rPr lang="en-US" sz="1100" kern="100" dirty="0" err="1">
                          <a:effectLst/>
                          <a:latin typeface="Calibri" panose="020F0502020204030204" pitchFamily="34" charset="0"/>
                          <a:ea typeface="Calibri" panose="020F0502020204030204" pitchFamily="34" charset="0"/>
                          <a:cs typeface="Mangal" panose="02040503050203030202" pitchFamily="18" charset="0"/>
                        </a:rPr>
                        <a:t>RequestBody</a:t>
                      </a:r>
                      <a:r>
                        <a:rPr lang="en-US" sz="1100" kern="100" dirty="0">
                          <a:effectLst/>
                          <a:latin typeface="Calibri" panose="020F0502020204030204" pitchFamily="34" charset="0"/>
                          <a:ea typeface="Calibri" panose="020F0502020204030204" pitchFamily="34" charset="0"/>
                          <a:cs typeface="Mangal" panose="02040503050203030202" pitchFamily="18" charset="0"/>
                        </a:rPr>
                        <a:t> annotation is applicable to handler methods of spring controller. spring should </a:t>
                      </a:r>
                      <a:r>
                        <a:rPr lang="en-US" sz="1100" kern="100" dirty="0" err="1">
                          <a:effectLst/>
                          <a:latin typeface="Calibri" panose="020F0502020204030204" pitchFamily="34" charset="0"/>
                          <a:ea typeface="Calibri" panose="020F0502020204030204" pitchFamily="34" charset="0"/>
                          <a:cs typeface="Mangal" panose="02040503050203030202" pitchFamily="18" charset="0"/>
                        </a:rPr>
                        <a:t>deserialize</a:t>
                      </a:r>
                      <a:r>
                        <a:rPr lang="en-US" sz="1100" kern="100" dirty="0">
                          <a:effectLst/>
                          <a:latin typeface="Calibri" panose="020F0502020204030204" pitchFamily="34" charset="0"/>
                          <a:ea typeface="Calibri" panose="020F0502020204030204" pitchFamily="34" charset="0"/>
                          <a:cs typeface="Mangal" panose="02040503050203030202" pitchFamily="18" charset="0"/>
                        </a:rPr>
                        <a:t> a request body into an object.</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1868478391"/>
                  </a:ext>
                </a:extLst>
              </a:tr>
              <a:tr h="53189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a:t>
                      </a:r>
                      <a:r>
                        <a:rPr lang="en-US" sz="1100" b="1" kern="100" dirty="0" err="1">
                          <a:effectLst/>
                          <a:latin typeface="Calibri" panose="020F0502020204030204" pitchFamily="34" charset="0"/>
                          <a:ea typeface="Calibri" panose="020F0502020204030204" pitchFamily="34" charset="0"/>
                          <a:cs typeface="Mangal" panose="02040503050203030202" pitchFamily="18" charset="0"/>
                        </a:rPr>
                        <a:t>ManyToOne</a:t>
                      </a:r>
                      <a:r>
                        <a:rPr lang="en-US" sz="1100" b="1" kern="100" dirty="0">
                          <a:effectLst/>
                          <a:latin typeface="Calibri" panose="020F0502020204030204" pitchFamily="34" charset="0"/>
                          <a:ea typeface="Calibri" panose="020F0502020204030204" pitchFamily="34" charset="0"/>
                          <a:cs typeface="Mangal" panose="02040503050203030202" pitchFamily="18" charset="0"/>
                        </a:rPr>
                        <a:t>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@Many-to-One mapping means that many instances of this entity are mapped to one instance of another entity.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bl>
          </a:graphicData>
        </a:graphic>
      </p:graphicFrame>
      <p:pic>
        <p:nvPicPr>
          <p:cNvPr id="6" name="Picture 5"/>
          <p:cNvPicPr>
            <a:picLocks noChangeAspect="1"/>
          </p:cNvPicPr>
          <p:nvPr/>
        </p:nvPicPr>
        <p:blipFill>
          <a:blip r:embed="rId2"/>
          <a:stretch>
            <a:fillRect/>
          </a:stretch>
        </p:blipFill>
        <p:spPr>
          <a:xfrm>
            <a:off x="3896157" y="123056"/>
            <a:ext cx="1006782" cy="658524"/>
          </a:xfrm>
          <a:prstGeom prst="rect">
            <a:avLst/>
          </a:prstGeom>
        </p:spPr>
      </p:pic>
    </p:spTree>
    <p:extLst>
      <p:ext uri="{BB962C8B-B14F-4D97-AF65-F5344CB8AC3E}">
        <p14:creationId xmlns:p14="http://schemas.microsoft.com/office/powerpoint/2010/main" val="33189862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 name="Title 4"/>
          <p:cNvSpPr>
            <a:spLocks noGrp="1"/>
          </p:cNvSpPr>
          <p:nvPr>
            <p:ph type="title"/>
          </p:nvPr>
        </p:nvSpPr>
        <p:spPr/>
        <p:txBody>
          <a:bodyPr/>
          <a:lstStyle/>
          <a:p>
            <a:r>
              <a:rPr lang="en-GB" dirty="0" smtClean="0">
                <a:latin typeface="Times New Roman" panose="02020603050405020304" pitchFamily="18" charset="0"/>
                <a:cs typeface="Times New Roman" panose="02020603050405020304" pitchFamily="18" charset="0"/>
              </a:rPr>
              <a:t>ADVANTAGES</a:t>
            </a:r>
            <a:endParaRPr lang="en-IN"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rotWithShape="1">
          <a:blip r:embed="rId3"/>
          <a:srcRect l="11472" t="28192" r="11664"/>
          <a:stretch/>
        </p:blipFill>
        <p:spPr>
          <a:xfrm>
            <a:off x="1212111" y="1502733"/>
            <a:ext cx="5699052" cy="287079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9" name="Picture 48"/>
          <p:cNvPicPr>
            <a:picLocks noChangeAspect="1"/>
          </p:cNvPicPr>
          <p:nvPr/>
        </p:nvPicPr>
        <p:blipFill>
          <a:blip r:embed="rId4"/>
          <a:stretch>
            <a:fillRect/>
          </a:stretch>
        </p:blipFill>
        <p:spPr>
          <a:xfrm>
            <a:off x="3236938" y="454476"/>
            <a:ext cx="1006782" cy="658524"/>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5"/>
          <p:cNvSpPr txBox="1">
            <a:spLocks noGrp="1"/>
          </p:cNvSpPr>
          <p:nvPr>
            <p:ph type="title"/>
          </p:nvPr>
        </p:nvSpPr>
        <p:spPr>
          <a:xfrm>
            <a:off x="604176" y="288079"/>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lumMod val="75000"/>
                  </a:schemeClr>
                </a:solidFill>
                <a:latin typeface="Times New Roman" panose="02020603050405020304" pitchFamily="18" charset="0"/>
                <a:cs typeface="Times New Roman" panose="02020603050405020304" pitchFamily="18" charset="0"/>
              </a:rPr>
              <a:t>CONCLUSION</a:t>
            </a:r>
            <a:endParaRPr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E3D9477D-BBE0-205C-2D7B-43075C0DD9D6}"/>
              </a:ext>
            </a:extLst>
          </p:cNvPr>
          <p:cNvSpPr txBox="1"/>
          <p:nvPr/>
        </p:nvSpPr>
        <p:spPr>
          <a:xfrm>
            <a:off x="934212" y="1363280"/>
            <a:ext cx="6266688" cy="2585323"/>
          </a:xfrm>
          <a:prstGeom prst="rect">
            <a:avLst/>
          </a:prstGeom>
          <a:noFill/>
        </p:spPr>
        <p:txBody>
          <a:bodyPr wrap="square">
            <a:spAutoFit/>
          </a:bodyPr>
          <a:lstStyle/>
          <a:p>
            <a:r>
              <a:rPr sz="1800" dirty="0">
                <a:latin typeface="Times New Roman" panose="02020603050405020304" pitchFamily="18" charset="0"/>
                <a:cs typeface="Times New Roman" panose="02020603050405020304" pitchFamily="18" charset="0"/>
              </a:rPr>
              <a:t>The Pizza Hut App revolutionizes online pizza ordering by offering a seamless, efficient, and user-friendly experience. With features like secure login, seat selection, and booking management, it ensures convenience for passengers while enabling administrators to manage pizza items and schedules effortlessly. Leveraging modern technologies, this platform provides a scalable, reliable, and hassle-free solution for travel planning, making public transportation more accessible and </a:t>
            </a:r>
            <a:r>
              <a:rPr sz="1800" dirty="0" smtClean="0">
                <a:latin typeface="Times New Roman" panose="02020603050405020304" pitchFamily="18" charset="0"/>
                <a:cs typeface="Times New Roman" panose="02020603050405020304" pitchFamily="18" charset="0"/>
              </a:rPr>
              <a:t>efficient</a:t>
            </a:r>
            <a:r>
              <a:rPr lang="en-GB" sz="1800" dirty="0" smtClean="0">
                <a:latin typeface="Times New Roman" panose="02020603050405020304" pitchFamily="18" charset="0"/>
                <a:cs typeface="Times New Roman" panose="02020603050405020304" pitchFamily="18" charset="0"/>
              </a:rPr>
              <a:t>. </a:t>
            </a:r>
            <a:endParaRPr sz="1800" dirty="0">
              <a:latin typeface="Times New Roman" panose="02020603050405020304" pitchFamily="18" charset="0"/>
              <a:cs typeface="Times New Roman" panose="02020603050405020304" pitchFamily="18" charset="0"/>
            </a:endParaRPr>
          </a:p>
        </p:txBody>
      </p:sp>
      <p:pic>
        <p:nvPicPr>
          <p:cNvPr id="11" name="Picture 10"/>
          <p:cNvPicPr>
            <a:picLocks noChangeAspect="1"/>
          </p:cNvPicPr>
          <p:nvPr/>
        </p:nvPicPr>
        <p:blipFill rotWithShape="1">
          <a:blip r:embed="rId3"/>
          <a:srcRect l="42671" t="79906" r="46056" b="6603"/>
          <a:stretch/>
        </p:blipFill>
        <p:spPr>
          <a:xfrm>
            <a:off x="1963479" y="3678865"/>
            <a:ext cx="198475" cy="212651"/>
          </a:xfrm>
          <a:prstGeom prst="rect">
            <a:avLst/>
          </a:prstGeom>
        </p:spPr>
      </p:pic>
      <p:pic>
        <p:nvPicPr>
          <p:cNvPr id="14" name="Picture 13"/>
          <p:cNvPicPr>
            <a:picLocks noChangeAspect="1"/>
          </p:cNvPicPr>
          <p:nvPr/>
        </p:nvPicPr>
        <p:blipFill>
          <a:blip r:embed="rId4"/>
          <a:stretch>
            <a:fillRect/>
          </a:stretch>
        </p:blipFill>
        <p:spPr>
          <a:xfrm>
            <a:off x="3095171" y="236470"/>
            <a:ext cx="1006782" cy="658524"/>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latin typeface="Times New Roman" panose="02020603050405020304" pitchFamily="18" charset="0"/>
                <a:cs typeface="Times New Roman" panose="02020603050405020304" pitchFamily="18" charset="0"/>
              </a:rPr>
              <a:t>Home page</a:t>
            </a:r>
            <a:r>
              <a:rPr lang="en-GB" dirty="0" smtClean="0"/>
              <a:t/>
            </a:r>
            <a:br>
              <a:rPr lang="en-GB" dirty="0" smtClean="0"/>
            </a:br>
            <a:endParaRPr lang="en-IN" dirty="0"/>
          </a:p>
        </p:txBody>
      </p:sp>
      <p:pic>
        <p:nvPicPr>
          <p:cNvPr id="3" name="Picture 2"/>
          <p:cNvPicPr>
            <a:picLocks noChangeAspect="1"/>
          </p:cNvPicPr>
          <p:nvPr/>
        </p:nvPicPr>
        <p:blipFill>
          <a:blip r:embed="rId2"/>
          <a:stretch>
            <a:fillRect/>
          </a:stretch>
        </p:blipFill>
        <p:spPr>
          <a:xfrm>
            <a:off x="720000" y="1460206"/>
            <a:ext cx="7110029" cy="335683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042044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430211" y="142348"/>
            <a:ext cx="7559514"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latin typeface="Times New Roman" panose="02020603050405020304" pitchFamily="18" charset="0"/>
                <a:cs typeface="Times New Roman" panose="02020603050405020304" pitchFamily="18" charset="0"/>
              </a:rPr>
              <a:t>User login</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p:cNvPicPr>
            <a:picLocks noChangeAspect="1"/>
          </p:cNvPicPr>
          <p:nvPr/>
        </p:nvPicPr>
        <p:blipFill>
          <a:blip r:embed="rId3"/>
          <a:stretch>
            <a:fillRect/>
          </a:stretch>
        </p:blipFill>
        <p:spPr>
          <a:xfrm>
            <a:off x="825890" y="765544"/>
            <a:ext cx="6241317" cy="41066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106748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latin typeface="Times New Roman" panose="02020603050405020304" pitchFamily="18" charset="0"/>
                <a:cs typeface="Times New Roman" panose="02020603050405020304" pitchFamily="18" charset="0"/>
              </a:rPr>
              <a:t>Admin home</a:t>
            </a:r>
            <a:endParaRPr lang="en-IN"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stretch>
            <a:fillRect/>
          </a:stretch>
        </p:blipFill>
        <p:spPr>
          <a:xfrm>
            <a:off x="720000" y="1532496"/>
            <a:ext cx="6587618" cy="30931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29840912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latin typeface="Times New Roman" panose="02020603050405020304" pitchFamily="18" charset="0"/>
                <a:cs typeface="Times New Roman" panose="02020603050405020304" pitchFamily="18" charset="0"/>
              </a:rPr>
              <a:t>REGISTRATION FORM</a:t>
            </a:r>
            <a:r>
              <a:rPr lang="en" dirty="0"/>
              <a:t/>
            </a:r>
            <a:br>
              <a:rPr lang="en" dirty="0"/>
            </a:b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p:cNvPicPr>
            <a:picLocks noChangeAspect="1"/>
          </p:cNvPicPr>
          <p:nvPr/>
        </p:nvPicPr>
        <p:blipFill>
          <a:blip r:embed="rId3"/>
          <a:stretch>
            <a:fillRect/>
          </a:stretch>
        </p:blipFill>
        <p:spPr>
          <a:xfrm>
            <a:off x="637954" y="1042297"/>
            <a:ext cx="5952408" cy="364311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8214254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 </a:t>
            </a:r>
            <a:r>
              <a:rPr lang="en" dirty="0" smtClean="0">
                <a:latin typeface="Times New Roman" panose="02020603050405020304" pitchFamily="18" charset="0"/>
                <a:cs typeface="Times New Roman" panose="02020603050405020304" pitchFamily="18" charset="0"/>
              </a:rPr>
              <a:t>Add category</a:t>
            </a:r>
            <a:r>
              <a:rPr lang="en-GB" dirty="0" smtClean="0">
                <a:latin typeface="Times New Roman" panose="02020603050405020304" pitchFamily="18" charset="0"/>
                <a:cs typeface="Times New Roman" panose="02020603050405020304" pitchFamily="18" charset="0"/>
              </a:rPr>
              <a:t> page</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p:cNvPicPr>
            <a:picLocks noChangeAspect="1"/>
          </p:cNvPicPr>
          <p:nvPr/>
        </p:nvPicPr>
        <p:blipFill>
          <a:blip r:embed="rId3"/>
          <a:stretch>
            <a:fillRect/>
          </a:stretch>
        </p:blipFill>
        <p:spPr>
          <a:xfrm>
            <a:off x="461147" y="942753"/>
            <a:ext cx="7353155" cy="34588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7120390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latin typeface="Times New Roman" panose="02020603050405020304" pitchFamily="18" charset="0"/>
                <a:cs typeface="Times New Roman" panose="02020603050405020304" pitchFamily="18" charset="0"/>
              </a:rPr>
              <a:t>Add pizza</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p:cNvPicPr>
            <a:picLocks noChangeAspect="1"/>
          </p:cNvPicPr>
          <p:nvPr/>
        </p:nvPicPr>
        <p:blipFill>
          <a:blip r:embed="rId3"/>
          <a:stretch>
            <a:fillRect/>
          </a:stretch>
        </p:blipFill>
        <p:spPr>
          <a:xfrm>
            <a:off x="190127" y="1059279"/>
            <a:ext cx="6967871" cy="301108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5120388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341"/>
        <p:cNvGrpSpPr/>
        <p:nvPr/>
      </p:nvGrpSpPr>
      <p:grpSpPr>
        <a:xfrm>
          <a:off x="0" y="0"/>
          <a:ext cx="0" cy="0"/>
          <a:chOff x="0" y="0"/>
          <a:chExt cx="0" cy="0"/>
        </a:xfrm>
      </p:grpSpPr>
      <p:sp>
        <p:nvSpPr>
          <p:cNvPr id="342" name="Google Shape;342;p23"/>
          <p:cNvSpPr txBox="1">
            <a:spLocks noGrp="1"/>
          </p:cNvSpPr>
          <p:nvPr>
            <p:ph type="title"/>
          </p:nvPr>
        </p:nvSpPr>
        <p:spPr>
          <a:xfrm>
            <a:off x="605700" y="236470"/>
            <a:ext cx="7704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43" name="Google Shape;343;p23"/>
          <p:cNvSpPr txBox="1">
            <a:spLocks noGrp="1"/>
          </p:cNvSpPr>
          <p:nvPr>
            <p:ph type="body" idx="1"/>
          </p:nvPr>
        </p:nvSpPr>
        <p:spPr>
          <a:xfrm>
            <a:off x="434250" y="899160"/>
            <a:ext cx="7704000" cy="3059340"/>
          </a:xfrm>
          <a:prstGeom prst="rect">
            <a:avLst/>
          </a:prstGeom>
        </p:spPr>
        <p:txBody>
          <a:bodyPr spcFirstLastPara="1" wrap="square" lIns="91425" tIns="91425" rIns="91425" bIns="91425" anchor="t" anchorCtr="0">
            <a:noAutofit/>
          </a:bodyPr>
          <a:lstStyle/>
          <a:p>
            <a:r>
              <a:rPr dirty="0">
                <a:solidFill>
                  <a:schemeClr val="bg1"/>
                </a:solidFill>
              </a:rPr>
              <a:t>The Pizza Hut App project has been developed using Angular </a:t>
            </a:r>
            <a:r>
              <a:rPr dirty="0" err="1">
                <a:solidFill>
                  <a:schemeClr val="bg1"/>
                </a:solidFill>
              </a:rPr>
              <a:t>TypeScript</a:t>
            </a:r>
            <a:r>
              <a:rPr dirty="0">
                <a:solidFill>
                  <a:schemeClr val="bg1"/>
                </a:solidFill>
              </a:rPr>
              <a:t>, Spring Boot, and MySQL Database. We are providing full-stack projects with source code, database, and documentation. The Pizza Hut App is an application designed to manage online pizza ordering and reservations. This application is simple, efficient, and user-friendly.</a:t>
            </a:r>
          </a:p>
          <a:p>
            <a:endParaRPr dirty="0">
              <a:solidFill>
                <a:schemeClr val="bg1"/>
              </a:solidFill>
            </a:endParaRPr>
          </a:p>
          <a:p>
            <a:r>
              <a:rPr dirty="0">
                <a:solidFill>
                  <a:schemeClr val="bg1"/>
                </a:solidFill>
              </a:rPr>
              <a:t>The main objective of the Pizza Hut App is to provide users with a </a:t>
            </a:r>
            <a:r>
              <a:rPr dirty="0" smtClean="0">
                <a:solidFill>
                  <a:schemeClr val="bg1"/>
                </a:solidFill>
              </a:rPr>
              <a:t>seamless. </a:t>
            </a:r>
            <a:r>
              <a:rPr dirty="0">
                <a:solidFill>
                  <a:schemeClr val="bg1"/>
                </a:solidFill>
              </a:rPr>
              <a:t>There are two roles in this project: Admin and User.</a:t>
            </a:r>
          </a:p>
          <a:p>
            <a:endParaRPr dirty="0">
              <a:solidFill>
                <a:schemeClr val="bg1"/>
              </a:solidFill>
            </a:endParaRPr>
          </a:p>
          <a:p>
            <a:r>
              <a:rPr dirty="0">
                <a:solidFill>
                  <a:schemeClr val="bg1"/>
                </a:solidFill>
              </a:rPr>
              <a:t>Admin can manage activities such as adding pizza items, adding stops, and adding schedules in their admin </a:t>
            </a:r>
            <a:r>
              <a:rPr dirty="0" smtClean="0">
                <a:solidFill>
                  <a:schemeClr val="bg1"/>
                </a:solidFill>
              </a:rPr>
              <a:t>page. They have full control over managing </a:t>
            </a:r>
            <a:r>
              <a:rPr lang="en-GB" dirty="0" smtClean="0">
                <a:solidFill>
                  <a:schemeClr val="bg1"/>
                </a:solidFill>
              </a:rPr>
              <a:t>menu card</a:t>
            </a:r>
            <a:r>
              <a:rPr dirty="0" smtClean="0">
                <a:solidFill>
                  <a:schemeClr val="bg1"/>
                </a:solidFill>
              </a:rPr>
              <a:t> details</a:t>
            </a:r>
            <a:r>
              <a:rPr lang="en-GB" dirty="0">
                <a:solidFill>
                  <a:schemeClr val="bg1"/>
                </a:solidFill>
              </a:rPr>
              <a:t>.</a:t>
            </a:r>
            <a:r>
              <a:rPr dirty="0" smtClean="0">
                <a:solidFill>
                  <a:schemeClr val="bg1"/>
                </a:solidFill>
              </a:rPr>
              <a:t> </a:t>
            </a:r>
            <a:endParaRPr lang="en-GB" dirty="0" smtClean="0">
              <a:solidFill>
                <a:schemeClr val="bg1"/>
              </a:solidFill>
            </a:endParaRPr>
          </a:p>
          <a:p>
            <a:pPr marL="152400" indent="0">
              <a:buNone/>
            </a:pPr>
            <a:endParaRPr dirty="0">
              <a:solidFill>
                <a:schemeClr val="bg1"/>
              </a:solidFill>
            </a:endParaRPr>
          </a:p>
          <a:p>
            <a:r>
              <a:rPr dirty="0">
                <a:solidFill>
                  <a:schemeClr val="bg1"/>
                </a:solidFill>
              </a:rPr>
              <a:t>Users can search for available pizza </a:t>
            </a:r>
            <a:r>
              <a:rPr dirty="0" smtClean="0">
                <a:solidFill>
                  <a:schemeClr val="bg1"/>
                </a:solidFill>
              </a:rPr>
              <a:t>items</a:t>
            </a:r>
            <a:r>
              <a:rPr lang="en-GB" dirty="0">
                <a:solidFill>
                  <a:schemeClr val="bg1"/>
                </a:solidFill>
              </a:rPr>
              <a:t>.</a:t>
            </a:r>
            <a:endParaRPr dirty="0">
              <a:solidFill>
                <a:schemeClr val="bg1"/>
              </a:solidFill>
            </a:endParaRPr>
          </a:p>
          <a:p>
            <a:endParaRPr dirty="0">
              <a:solidFill>
                <a:schemeClr val="bg1"/>
              </a:solidFill>
            </a:endParaRPr>
          </a:p>
          <a:p>
            <a:r>
              <a:rPr dirty="0">
                <a:solidFill>
                  <a:schemeClr val="bg1"/>
                </a:solidFill>
              </a:rPr>
              <a:t>This full-stack Angular </a:t>
            </a:r>
            <a:r>
              <a:rPr dirty="0" err="1">
                <a:solidFill>
                  <a:schemeClr val="bg1"/>
                </a:solidFill>
              </a:rPr>
              <a:t>TypeScript</a:t>
            </a:r>
            <a:r>
              <a:rPr dirty="0">
                <a:solidFill>
                  <a:schemeClr val="bg1"/>
                </a:solidFill>
              </a:rPr>
              <a:t> and Spring Boot project makes the pizza ordering process automated and efficient, eliminating the need for manual </a:t>
            </a:r>
            <a:r>
              <a:rPr lang="en-GB" dirty="0" smtClean="0">
                <a:solidFill>
                  <a:schemeClr val="bg1"/>
                </a:solidFill>
              </a:rPr>
              <a:t>order</a:t>
            </a:r>
            <a:r>
              <a:rPr dirty="0" smtClean="0">
                <a:solidFill>
                  <a:schemeClr val="bg1"/>
                </a:solidFill>
              </a:rPr>
              <a:t> </a:t>
            </a:r>
            <a:r>
              <a:rPr dirty="0">
                <a:solidFill>
                  <a:schemeClr val="bg1"/>
                </a:solidFill>
              </a:rPr>
              <a:t>handling. </a:t>
            </a:r>
          </a:p>
        </p:txBody>
      </p:sp>
      <p:pic>
        <p:nvPicPr>
          <p:cNvPr id="36" name="Picture 3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8250" y="4237517"/>
            <a:ext cx="799657" cy="79965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7" name="Picture 36"/>
          <p:cNvPicPr>
            <a:picLocks noChangeAspect="1"/>
          </p:cNvPicPr>
          <p:nvPr/>
        </p:nvPicPr>
        <p:blipFill>
          <a:blip r:embed="rId4"/>
          <a:stretch>
            <a:fillRect/>
          </a:stretch>
        </p:blipFill>
        <p:spPr>
          <a:xfrm>
            <a:off x="3095171" y="222293"/>
            <a:ext cx="1006782" cy="65852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628625" y="142347"/>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latin typeface="Times New Roman" panose="02020603050405020304" pitchFamily="18" charset="0"/>
                <a:cs typeface="Times New Roman" panose="02020603050405020304" pitchFamily="18" charset="0"/>
              </a:rPr>
              <a:t>Menu page</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140568" y="228291"/>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p:cNvPicPr>
            <a:picLocks noChangeAspect="1"/>
          </p:cNvPicPr>
          <p:nvPr/>
        </p:nvPicPr>
        <p:blipFill>
          <a:blip r:embed="rId3"/>
          <a:stretch>
            <a:fillRect/>
          </a:stretch>
        </p:blipFill>
        <p:spPr>
          <a:xfrm>
            <a:off x="422587" y="987960"/>
            <a:ext cx="7249582" cy="344081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500774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458212" y="142347"/>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latin typeface="Times New Roman" panose="02020603050405020304" pitchFamily="18" charset="0"/>
                <a:cs typeface="Times New Roman" panose="02020603050405020304" pitchFamily="18" charset="0"/>
              </a:rPr>
              <a:t>About us</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156796" y="228291"/>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p:cNvPicPr>
            <a:picLocks noChangeAspect="1"/>
          </p:cNvPicPr>
          <p:nvPr/>
        </p:nvPicPr>
        <p:blipFill>
          <a:blip r:embed="rId3"/>
          <a:stretch>
            <a:fillRect/>
          </a:stretch>
        </p:blipFill>
        <p:spPr>
          <a:xfrm>
            <a:off x="458212" y="1140176"/>
            <a:ext cx="7164521" cy="33758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935068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latin typeface="Times New Roman" panose="02020603050405020304" pitchFamily="18" charset="0"/>
                <a:cs typeface="Times New Roman" panose="02020603050405020304" pitchFamily="18" charset="0"/>
              </a:rPr>
              <a:t>Contact us</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p:cNvPicPr>
            <a:picLocks noChangeAspect="1"/>
          </p:cNvPicPr>
          <p:nvPr/>
        </p:nvPicPr>
        <p:blipFill>
          <a:blip r:embed="rId3"/>
          <a:stretch>
            <a:fillRect/>
          </a:stretch>
        </p:blipFill>
        <p:spPr>
          <a:xfrm>
            <a:off x="687572" y="1264712"/>
            <a:ext cx="6536402" cy="30997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149380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49"/>
          <p:cNvSpPr txBox="1">
            <a:spLocks noGrp="1"/>
          </p:cNvSpPr>
          <p:nvPr>
            <p:ph type="title"/>
          </p:nvPr>
        </p:nvSpPr>
        <p:spPr>
          <a:xfrm>
            <a:off x="1762255" y="1099292"/>
            <a:ext cx="7704000" cy="5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800" i="1" dirty="0">
                <a:latin typeface="Book Antiqua" panose="02040602050305030304" pitchFamily="18" charset="0"/>
              </a:rPr>
              <a:t>THANK</a:t>
            </a:r>
            <a:br>
              <a:rPr lang="en" sz="8800" i="1" dirty="0">
                <a:latin typeface="Book Antiqua" panose="02040602050305030304" pitchFamily="18" charset="0"/>
              </a:rPr>
            </a:br>
            <a:r>
              <a:rPr lang="en" sz="8800" i="1" dirty="0">
                <a:latin typeface="Book Antiqua" panose="02040602050305030304" pitchFamily="18" charset="0"/>
              </a:rPr>
              <a:t>YOU</a:t>
            </a:r>
            <a:endParaRPr sz="8800" i="1" dirty="0">
              <a:latin typeface="Book Antiqua" panose="0204060205030503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68125">
            <a:off x="1101083" y="1748297"/>
            <a:ext cx="2805214" cy="298412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172C-FCFC-3D4E-C6FC-0530132821D0}"/>
              </a:ext>
            </a:extLst>
          </p:cNvPr>
          <p:cNvSpPr>
            <a:spLocks noGrp="1"/>
          </p:cNvSpPr>
          <p:nvPr>
            <p:ph type="title"/>
          </p:nvPr>
        </p:nvSpPr>
        <p:spPr>
          <a:xfrm>
            <a:off x="871047" y="106261"/>
            <a:ext cx="7704000" cy="576000"/>
          </a:xfrm>
        </p:spPr>
        <p:txBody>
          <a:bodyPr/>
          <a:lstStyle/>
          <a:p>
            <a:r>
              <a:rPr lang="en-IN" dirty="0"/>
              <a:t>PROJECT OBJECTIVE</a:t>
            </a:r>
          </a:p>
        </p:txBody>
      </p:sp>
      <p:sp>
        <p:nvSpPr>
          <p:cNvPr id="3" name="Text Placeholder 2">
            <a:extLst>
              <a:ext uri="{FF2B5EF4-FFF2-40B4-BE49-F238E27FC236}">
                <a16:creationId xmlns:a16="http://schemas.microsoft.com/office/drawing/2014/main" id="{9C2B1B73-7030-8283-8786-CD1A20D242C0}"/>
              </a:ext>
            </a:extLst>
          </p:cNvPr>
          <p:cNvSpPr>
            <a:spLocks noGrp="1"/>
          </p:cNvSpPr>
          <p:nvPr>
            <p:ph type="body" idx="1"/>
          </p:nvPr>
        </p:nvSpPr>
        <p:spPr>
          <a:xfrm>
            <a:off x="713838" y="571891"/>
            <a:ext cx="5934800" cy="3118339"/>
          </a:xfrm>
        </p:spPr>
        <p:txBody>
          <a:bodyPr/>
          <a:lstStyle/>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Convenient &amp; User-Friendly</a:t>
            </a:r>
            <a:r>
              <a:rPr lang="en-GB" sz="1200" dirty="0">
                <a:latin typeface="Times New Roman" panose="02020603050405020304" pitchFamily="18" charset="0"/>
                <a:cs typeface="Times New Roman" panose="02020603050405020304" pitchFamily="18" charset="0"/>
              </a:rPr>
              <a:t> – Browse and order pizzas online with ease.</a:t>
            </a:r>
          </a:p>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Seamless Ordering Experience</a:t>
            </a:r>
            <a:r>
              <a:rPr lang="en-GB" sz="1200" dirty="0">
                <a:latin typeface="Times New Roman" panose="02020603050405020304" pitchFamily="18" charset="0"/>
                <a:cs typeface="Times New Roman" panose="02020603050405020304" pitchFamily="18" charset="0"/>
              </a:rPr>
              <a:t> – A streamlined system for selecting, </a:t>
            </a:r>
            <a:r>
              <a:rPr lang="en-GB" sz="1200" dirty="0" smtClean="0">
                <a:latin typeface="Times New Roman" panose="02020603050405020304" pitchFamily="18" charset="0"/>
                <a:cs typeface="Times New Roman" panose="02020603050405020304" pitchFamily="18" charset="0"/>
              </a:rPr>
              <a:t>varieties of pizzas </a:t>
            </a:r>
            <a:r>
              <a:rPr lang="en-GB" sz="1200" dirty="0">
                <a:latin typeface="Times New Roman" panose="02020603050405020304" pitchFamily="18" charset="0"/>
                <a:cs typeface="Times New Roman" panose="02020603050405020304" pitchFamily="18" charset="0"/>
              </a:rPr>
              <a:t>hassle-free.</a:t>
            </a:r>
          </a:p>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Efficient &amp; Secure</a:t>
            </a:r>
            <a:r>
              <a:rPr lang="en-GB" sz="1200" dirty="0">
                <a:latin typeface="Times New Roman" panose="02020603050405020304" pitchFamily="18" charset="0"/>
                <a:cs typeface="Times New Roman" panose="02020603050405020304" pitchFamily="18" charset="0"/>
              </a:rPr>
              <a:t> – Ensures a smooth ordering experience with secure transactions and user-friendly navigation.</a:t>
            </a:r>
          </a:p>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Quick Search</a:t>
            </a:r>
            <a:r>
              <a:rPr lang="en-GB" sz="1200" dirty="0">
                <a:latin typeface="Times New Roman" panose="02020603050405020304" pitchFamily="18" charset="0"/>
                <a:cs typeface="Times New Roman" panose="02020603050405020304" pitchFamily="18" charset="0"/>
              </a:rPr>
              <a:t> – Find available pizza items and place orders with just a few clicks.</a:t>
            </a:r>
          </a:p>
          <a:p>
            <a:r>
              <a:rPr lang="en-GB" sz="1200" b="1" dirty="0">
                <a:latin typeface="Times New Roman" panose="02020603050405020304" pitchFamily="18" charset="0"/>
                <a:cs typeface="Times New Roman" panose="02020603050405020304" pitchFamily="18" charset="0"/>
              </a:rPr>
              <a:t>The Pizza Hut App allows users to:</a:t>
            </a:r>
          </a:p>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Register and log in securely.</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Browse the menu and search for pizzas based on categories, ingredients, or price.</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Customize pizzas with toppings and add them to the cart.</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Place orders and track them in real-time.</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View order history and manage their profile.</a:t>
            </a:r>
            <a:endParaRPr lang="en-GB" sz="1200" dirty="0">
              <a:latin typeface="Times New Roman" panose="02020603050405020304" pitchFamily="18" charset="0"/>
              <a:cs typeface="Times New Roman" panose="02020603050405020304" pitchFamily="18" charset="0"/>
            </a:endParaRPr>
          </a:p>
          <a:p>
            <a:r>
              <a:rPr lang="en-GB" sz="1200" b="1" dirty="0">
                <a:latin typeface="Times New Roman" panose="02020603050405020304" pitchFamily="18" charset="0"/>
                <a:cs typeface="Times New Roman" panose="02020603050405020304" pitchFamily="18" charset="0"/>
              </a:rPr>
              <a:t>Admins can:</a:t>
            </a:r>
          </a:p>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Add and manage pizza items, ingredients, and offers.</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Monitor and manage customer orders and delivery status.</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Oversee payments and transactions.</a:t>
            </a:r>
            <a:endParaRPr lang="en-GB" sz="1200" dirty="0">
              <a:latin typeface="Times New Roman" panose="02020603050405020304" pitchFamily="18" charset="0"/>
              <a:cs typeface="Times New Roman" panose="02020603050405020304" pitchFamily="18" charset="0"/>
            </a:endParaRPr>
          </a:p>
          <a:p>
            <a:r>
              <a:rPr lang="en-GB" sz="1200" dirty="0">
                <a:latin typeface="Times New Roman" panose="02020603050405020304" pitchFamily="18" charset="0"/>
                <a:cs typeface="Times New Roman" panose="02020603050405020304" pitchFamily="18" charset="0"/>
              </a:rPr>
              <a:t>This </a:t>
            </a:r>
            <a:r>
              <a:rPr lang="en-GB" sz="1200" b="1" dirty="0">
                <a:latin typeface="Times New Roman" panose="02020603050405020304" pitchFamily="18" charset="0"/>
                <a:cs typeface="Times New Roman" panose="02020603050405020304" pitchFamily="18" charset="0"/>
              </a:rPr>
              <a:t>full-stack application</a:t>
            </a:r>
            <a:r>
              <a:rPr lang="en-GB" sz="1200" dirty="0">
                <a:latin typeface="Times New Roman" panose="02020603050405020304" pitchFamily="18" charset="0"/>
                <a:cs typeface="Times New Roman" panose="02020603050405020304" pitchFamily="18" charset="0"/>
              </a:rPr>
              <a:t> provides an efficient and automated </a:t>
            </a:r>
            <a:r>
              <a:rPr lang="en-GB" sz="1200" b="1" dirty="0">
                <a:latin typeface="Times New Roman" panose="02020603050405020304" pitchFamily="18" charset="0"/>
                <a:cs typeface="Times New Roman" panose="02020603050405020304" pitchFamily="18" charset="0"/>
              </a:rPr>
              <a:t>online pizza ordering system</a:t>
            </a:r>
            <a:r>
              <a:rPr lang="en-GB" sz="1200" dirty="0">
                <a:latin typeface="Times New Roman" panose="02020603050405020304" pitchFamily="18" charset="0"/>
                <a:cs typeface="Times New Roman" panose="02020603050405020304" pitchFamily="18" charset="0"/>
              </a:rPr>
              <a:t>, replacing traditional methods and enhancing the overall user experience.</a:t>
            </a:r>
          </a:p>
          <a:p>
            <a:pPr marL="152400" indent="0">
              <a:buNone/>
            </a:pPr>
            <a:endParaRPr sz="1200" dirty="0"/>
          </a:p>
        </p:txBody>
      </p:sp>
      <p:pic>
        <p:nvPicPr>
          <p:cNvPr id="60" name="Picture 59"/>
          <p:cNvPicPr>
            <a:picLocks noChangeAspect="1"/>
          </p:cNvPicPr>
          <p:nvPr/>
        </p:nvPicPr>
        <p:blipFill>
          <a:blip r:embed="rId2"/>
          <a:stretch>
            <a:fillRect/>
          </a:stretch>
        </p:blipFill>
        <p:spPr>
          <a:xfrm>
            <a:off x="4171419" y="211078"/>
            <a:ext cx="551628" cy="360813"/>
          </a:xfrm>
          <a:prstGeom prst="rect">
            <a:avLst/>
          </a:prstGeom>
        </p:spPr>
      </p:pic>
      <p:pic>
        <p:nvPicPr>
          <p:cNvPr id="61" name="Picture 60"/>
          <p:cNvPicPr>
            <a:picLocks noChangeAspect="1"/>
          </p:cNvPicPr>
          <p:nvPr/>
        </p:nvPicPr>
        <p:blipFill>
          <a:blip r:embed="rId2"/>
          <a:stretch>
            <a:fillRect/>
          </a:stretch>
        </p:blipFill>
        <p:spPr>
          <a:xfrm rot="2427328">
            <a:off x="6248715" y="2688990"/>
            <a:ext cx="2726253" cy="1783209"/>
          </a:xfrm>
          <a:prstGeom prst="rect">
            <a:avLst/>
          </a:prstGeom>
        </p:spPr>
      </p:pic>
    </p:spTree>
    <p:extLst>
      <p:ext uri="{BB962C8B-B14F-4D97-AF65-F5344CB8AC3E}">
        <p14:creationId xmlns:p14="http://schemas.microsoft.com/office/powerpoint/2010/main" val="30781574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6"/>
          <p:cNvSpPr txBox="1">
            <a:spLocks noGrp="1"/>
          </p:cNvSpPr>
          <p:nvPr>
            <p:ph type="title"/>
          </p:nvPr>
        </p:nvSpPr>
        <p:spPr>
          <a:xfrm>
            <a:off x="557225" y="-3305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TECHNOLOGY USED</a:t>
            </a:r>
            <a:br>
              <a:rPr lang="en" dirty="0"/>
            </a:br>
            <a:endParaRPr dirty="0"/>
          </a:p>
        </p:txBody>
      </p:sp>
      <p:grpSp>
        <p:nvGrpSpPr>
          <p:cNvPr id="395" name="Google Shape;395;p26"/>
          <p:cNvGrpSpPr/>
          <p:nvPr/>
        </p:nvGrpSpPr>
        <p:grpSpPr>
          <a:xfrm>
            <a:off x="814784" y="786702"/>
            <a:ext cx="2131571" cy="849138"/>
            <a:chOff x="661001" y="1022914"/>
            <a:chExt cx="2186451" cy="849138"/>
          </a:xfrm>
        </p:grpSpPr>
        <p:sp>
          <p:nvSpPr>
            <p:cNvPr id="396" name="Google Shape;396;p26"/>
            <p:cNvSpPr txBox="1"/>
            <p:nvPr/>
          </p:nvSpPr>
          <p:spPr>
            <a:xfrm>
              <a:off x="871952" y="1022914"/>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Oswald"/>
                  <a:ea typeface="Oswald"/>
                  <a:cs typeface="Oswald"/>
                  <a:sym typeface="Oswald"/>
                </a:rPr>
                <a:t>JAVA </a:t>
              </a:r>
              <a:endParaRPr sz="1800" dirty="0">
                <a:solidFill>
                  <a:schemeClr val="accent1"/>
                </a:solidFill>
                <a:latin typeface="Oswald"/>
                <a:ea typeface="Oswald"/>
                <a:cs typeface="Oswald"/>
                <a:sym typeface="Oswald"/>
              </a:endParaRPr>
            </a:p>
          </p:txBody>
        </p:sp>
        <p:sp>
          <p:nvSpPr>
            <p:cNvPr id="397" name="Google Shape;397;p26"/>
            <p:cNvSpPr txBox="1"/>
            <p:nvPr/>
          </p:nvSpPr>
          <p:spPr>
            <a:xfrm>
              <a:off x="661001" y="1299052"/>
              <a:ext cx="2186451"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200" b="0" i="0" dirty="0">
                  <a:solidFill>
                    <a:schemeClr val="tx1">
                      <a:lumMod val="75000"/>
                    </a:schemeClr>
                  </a:solidFill>
                  <a:effectLst/>
                  <a:latin typeface="+mj-lt"/>
                </a:rPr>
                <a:t>Java is an object-oriented programming (OOP) language, which means it supports the principles and concepts of object-oriented programming. </a:t>
              </a:r>
              <a:endParaRPr sz="1200" dirty="0">
                <a:solidFill>
                  <a:schemeClr val="tx1">
                    <a:lumMod val="75000"/>
                  </a:schemeClr>
                </a:solidFill>
                <a:latin typeface="+mj-lt"/>
                <a:ea typeface="Roboto"/>
                <a:cs typeface="Roboto"/>
                <a:sym typeface="Roboto"/>
              </a:endParaRPr>
            </a:p>
          </p:txBody>
        </p:sp>
      </p:grpSp>
      <p:grpSp>
        <p:nvGrpSpPr>
          <p:cNvPr id="398" name="Google Shape;398;p26"/>
          <p:cNvGrpSpPr/>
          <p:nvPr/>
        </p:nvGrpSpPr>
        <p:grpSpPr>
          <a:xfrm>
            <a:off x="657425" y="2182284"/>
            <a:ext cx="2031848" cy="838062"/>
            <a:chOff x="-2628127" y="4155108"/>
            <a:chExt cx="2084160" cy="838062"/>
          </a:xfrm>
        </p:grpSpPr>
        <p:sp>
          <p:nvSpPr>
            <p:cNvPr id="399" name="Google Shape;399;p26"/>
            <p:cNvSpPr txBox="1"/>
            <p:nvPr/>
          </p:nvSpPr>
          <p:spPr>
            <a:xfrm>
              <a:off x="-2584998" y="4155108"/>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ANGULAR</a:t>
              </a:r>
              <a:endParaRPr sz="1800" dirty="0">
                <a:solidFill>
                  <a:schemeClr val="accent2"/>
                </a:solidFill>
                <a:latin typeface="Oswald"/>
                <a:ea typeface="Oswald"/>
                <a:cs typeface="Oswald"/>
                <a:sym typeface="Oswald"/>
              </a:endParaRPr>
            </a:p>
          </p:txBody>
        </p:sp>
        <p:sp>
          <p:nvSpPr>
            <p:cNvPr id="400" name="Google Shape;400;p26"/>
            <p:cNvSpPr txBox="1"/>
            <p:nvPr/>
          </p:nvSpPr>
          <p:spPr>
            <a:xfrm>
              <a:off x="-2628127" y="4420170"/>
              <a:ext cx="2084160" cy="573000"/>
            </a:xfrm>
            <a:prstGeom prst="rect">
              <a:avLst/>
            </a:prstGeom>
            <a:noFill/>
            <a:ln>
              <a:noFill/>
            </a:ln>
          </p:spPr>
          <p:txBody>
            <a:bodyPr spcFirstLastPara="1" wrap="square" lIns="91425" tIns="91425" rIns="91425" bIns="91425" anchor="t" anchorCtr="0">
              <a:noAutofit/>
            </a:bodyPr>
            <a:lstStyle/>
            <a:p>
              <a:pPr algn="l"/>
              <a:r>
                <a:rPr lang="en-US" sz="1200" b="0" i="0" dirty="0">
                  <a:solidFill>
                    <a:schemeClr val="tx1">
                      <a:lumMod val="75000"/>
                    </a:schemeClr>
                  </a:solidFill>
                  <a:effectLst/>
                  <a:latin typeface="+mj-lt"/>
                </a:rPr>
                <a:t>Angular is a TypeScript-based framework that uses HTML, CSS, and JavaScript to build robust and scalable single-page applications.</a:t>
              </a:r>
              <a:endParaRPr lang="en-US" b="0" i="0" dirty="0">
                <a:solidFill>
                  <a:srgbClr val="374151"/>
                </a:solidFill>
                <a:effectLst/>
                <a:latin typeface="+mj-lt"/>
              </a:endParaRPr>
            </a:p>
            <a:p>
              <a:pPr marL="0" marR="0" lvl="0" indent="0" algn="l" rtl="0">
                <a:spcBef>
                  <a:spcPts val="0"/>
                </a:spcBef>
                <a:spcAft>
                  <a:spcPts val="0"/>
                </a:spcAft>
                <a:buNone/>
              </a:pPr>
              <a:endParaRPr dirty="0">
                <a:solidFill>
                  <a:schemeClr val="dk1"/>
                </a:solidFill>
                <a:latin typeface="+mj-lt"/>
                <a:ea typeface="Roboto"/>
                <a:cs typeface="Roboto"/>
                <a:sym typeface="Roboto"/>
              </a:endParaRPr>
            </a:p>
            <a:p>
              <a:pPr marL="0" marR="0" lvl="0" indent="0" algn="l" rtl="0">
                <a:spcBef>
                  <a:spcPts val="0"/>
                </a:spcBef>
                <a:spcAft>
                  <a:spcPts val="0"/>
                </a:spcAft>
                <a:buNone/>
              </a:pPr>
              <a:endParaRPr dirty="0">
                <a:solidFill>
                  <a:schemeClr val="dk1"/>
                </a:solidFill>
                <a:latin typeface="+mj-lt"/>
                <a:ea typeface="Roboto"/>
                <a:cs typeface="Roboto"/>
                <a:sym typeface="Roboto"/>
              </a:endParaRPr>
            </a:p>
            <a:p>
              <a:pPr marL="0" marR="0" lvl="0" indent="0" algn="l" rtl="0">
                <a:spcBef>
                  <a:spcPts val="0"/>
                </a:spcBef>
                <a:spcAft>
                  <a:spcPts val="0"/>
                </a:spcAft>
                <a:buNone/>
              </a:pPr>
              <a:endParaRPr dirty="0">
                <a:solidFill>
                  <a:schemeClr val="dk1"/>
                </a:solidFill>
                <a:latin typeface="+mj-lt"/>
                <a:ea typeface="Roboto"/>
                <a:cs typeface="Roboto"/>
                <a:sym typeface="Roboto"/>
              </a:endParaRPr>
            </a:p>
          </p:txBody>
        </p:sp>
      </p:grpSp>
      <p:grpSp>
        <p:nvGrpSpPr>
          <p:cNvPr id="401" name="Google Shape;401;p26"/>
          <p:cNvGrpSpPr/>
          <p:nvPr/>
        </p:nvGrpSpPr>
        <p:grpSpPr>
          <a:xfrm>
            <a:off x="859571" y="3530597"/>
            <a:ext cx="2615728" cy="834058"/>
            <a:chOff x="856380" y="3644470"/>
            <a:chExt cx="2683073" cy="834058"/>
          </a:xfrm>
        </p:grpSpPr>
        <p:sp>
          <p:nvSpPr>
            <p:cNvPr id="402" name="Google Shape;402;p26"/>
            <p:cNvSpPr txBox="1"/>
            <p:nvPr/>
          </p:nvSpPr>
          <p:spPr>
            <a:xfrm>
              <a:off x="1021391" y="3644470"/>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1800" dirty="0" smtClean="0">
                  <a:solidFill>
                    <a:schemeClr val="accent3"/>
                  </a:solidFill>
                  <a:latin typeface="Oswald"/>
                  <a:ea typeface="Oswald"/>
                  <a:cs typeface="Oswald"/>
                  <a:sym typeface="Oswald"/>
                </a:rPr>
                <a:t>TypeScript</a:t>
              </a:r>
              <a:endParaRPr sz="1800" dirty="0">
                <a:solidFill>
                  <a:schemeClr val="accent3"/>
                </a:solidFill>
                <a:latin typeface="Oswald"/>
                <a:ea typeface="Oswald"/>
                <a:cs typeface="Oswald"/>
                <a:sym typeface="Oswald"/>
              </a:endParaRPr>
            </a:p>
          </p:txBody>
        </p:sp>
        <p:sp>
          <p:nvSpPr>
            <p:cNvPr id="403" name="Google Shape;403;p26"/>
            <p:cNvSpPr txBox="1"/>
            <p:nvPr/>
          </p:nvSpPr>
          <p:spPr>
            <a:xfrm>
              <a:off x="856380" y="3919560"/>
              <a:ext cx="2683073" cy="558968"/>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200" b="0" i="0" dirty="0" smtClean="0">
                  <a:solidFill>
                    <a:schemeClr val="tx1">
                      <a:lumMod val="75000"/>
                    </a:schemeClr>
                  </a:solidFill>
                  <a:effectLst/>
                  <a:latin typeface="+mj-lt"/>
                </a:rPr>
                <a:t>Typescript is a widely used Programming language that builds on JavaScript by adding static typing</a:t>
              </a:r>
              <a:endParaRPr sz="1200" dirty="0">
                <a:solidFill>
                  <a:schemeClr val="tx1">
                    <a:lumMod val="75000"/>
                  </a:schemeClr>
                </a:solidFill>
                <a:latin typeface="+mj-lt"/>
                <a:ea typeface="Roboto"/>
                <a:cs typeface="Roboto"/>
                <a:sym typeface="Roboto"/>
              </a:endParaRPr>
            </a:p>
          </p:txBody>
        </p:sp>
      </p:grpSp>
      <p:grpSp>
        <p:nvGrpSpPr>
          <p:cNvPr id="407" name="Google Shape;407;p26"/>
          <p:cNvGrpSpPr/>
          <p:nvPr/>
        </p:nvGrpSpPr>
        <p:grpSpPr>
          <a:xfrm>
            <a:off x="6216214" y="1802513"/>
            <a:ext cx="2575605" cy="843448"/>
            <a:chOff x="5960065" y="2427058"/>
            <a:chExt cx="2641916" cy="843448"/>
          </a:xfrm>
        </p:grpSpPr>
        <p:sp>
          <p:nvSpPr>
            <p:cNvPr id="408" name="Google Shape;408;p26"/>
            <p:cNvSpPr txBox="1"/>
            <p:nvPr/>
          </p:nvSpPr>
          <p:spPr>
            <a:xfrm>
              <a:off x="6358518" y="2427058"/>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bg1"/>
                  </a:solidFill>
                  <a:latin typeface="Oswald"/>
                  <a:ea typeface="Oswald"/>
                  <a:cs typeface="Oswald"/>
                  <a:sym typeface="Oswald"/>
                </a:rPr>
                <a:t>HTML</a:t>
              </a:r>
              <a:endParaRPr sz="1800" dirty="0">
                <a:solidFill>
                  <a:schemeClr val="bg1"/>
                </a:solidFill>
                <a:latin typeface="Oswald"/>
                <a:ea typeface="Oswald"/>
                <a:cs typeface="Oswald"/>
                <a:sym typeface="Oswald"/>
              </a:endParaRPr>
            </a:p>
          </p:txBody>
        </p:sp>
        <p:sp>
          <p:nvSpPr>
            <p:cNvPr id="409" name="Google Shape;409;p26"/>
            <p:cNvSpPr txBox="1"/>
            <p:nvPr/>
          </p:nvSpPr>
          <p:spPr>
            <a:xfrm>
              <a:off x="5960065" y="2697506"/>
              <a:ext cx="2641916"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200" b="0" i="0" dirty="0">
                  <a:solidFill>
                    <a:schemeClr val="tx1">
                      <a:lumMod val="75000"/>
                    </a:schemeClr>
                  </a:solidFill>
                  <a:effectLst/>
                  <a:latin typeface="+mn-lt"/>
                </a:rPr>
                <a:t>HTML, which stands for HyperText Markup Language, is the standard markup language used for creating and structuring web pages.</a:t>
              </a:r>
              <a:endParaRPr sz="1200" dirty="0">
                <a:solidFill>
                  <a:schemeClr val="tx1">
                    <a:lumMod val="75000"/>
                  </a:schemeClr>
                </a:solidFill>
                <a:latin typeface="+mn-lt"/>
                <a:ea typeface="Roboto"/>
                <a:cs typeface="Roboto"/>
                <a:sym typeface="Roboto"/>
              </a:endParaRPr>
            </a:p>
          </p:txBody>
        </p:sp>
      </p:grpSp>
      <p:grpSp>
        <p:nvGrpSpPr>
          <p:cNvPr id="410" name="Google Shape;410;p26"/>
          <p:cNvGrpSpPr/>
          <p:nvPr/>
        </p:nvGrpSpPr>
        <p:grpSpPr>
          <a:xfrm>
            <a:off x="5937728" y="3232512"/>
            <a:ext cx="2158163" cy="919275"/>
            <a:chOff x="6448494" y="3428900"/>
            <a:chExt cx="2317067" cy="919275"/>
          </a:xfrm>
        </p:grpSpPr>
        <p:sp>
          <p:nvSpPr>
            <p:cNvPr id="411" name="Google Shape;411;p26"/>
            <p:cNvSpPr txBox="1"/>
            <p:nvPr/>
          </p:nvSpPr>
          <p:spPr>
            <a:xfrm>
              <a:off x="6448494" y="3428900"/>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6"/>
                  </a:solidFill>
                  <a:latin typeface="Oswald"/>
                  <a:ea typeface="Oswald"/>
                  <a:cs typeface="Oswald"/>
                  <a:sym typeface="Oswald"/>
                </a:rPr>
                <a:t>POSTMAN</a:t>
              </a:r>
              <a:endParaRPr sz="1800" dirty="0">
                <a:solidFill>
                  <a:schemeClr val="accent6"/>
                </a:solidFill>
                <a:latin typeface="Oswald"/>
                <a:ea typeface="Oswald"/>
                <a:cs typeface="Oswald"/>
                <a:sym typeface="Oswald"/>
              </a:endParaRPr>
            </a:p>
          </p:txBody>
        </p:sp>
        <p:sp>
          <p:nvSpPr>
            <p:cNvPr id="412" name="Google Shape;412;p26"/>
            <p:cNvSpPr txBox="1"/>
            <p:nvPr/>
          </p:nvSpPr>
          <p:spPr>
            <a:xfrm>
              <a:off x="6448500" y="3775175"/>
              <a:ext cx="2317061"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200" b="0" i="0" dirty="0">
                  <a:solidFill>
                    <a:schemeClr val="tx1">
                      <a:lumMod val="75000"/>
                    </a:schemeClr>
                  </a:solidFill>
                  <a:effectLst/>
                  <a:latin typeface="+mj-lt"/>
                </a:rPr>
                <a:t>Postman is a popular collaboration platform and toolset used by developers to build, test, and document APIs</a:t>
              </a:r>
              <a:endParaRPr sz="1200" dirty="0">
                <a:solidFill>
                  <a:schemeClr val="tx1">
                    <a:lumMod val="75000"/>
                  </a:schemeClr>
                </a:solidFill>
                <a:latin typeface="+mj-lt"/>
                <a:ea typeface="Roboto"/>
                <a:cs typeface="Roboto"/>
                <a:sym typeface="Roboto"/>
              </a:endParaRPr>
            </a:p>
          </p:txBody>
        </p:sp>
      </p:grpSp>
      <p:grpSp>
        <p:nvGrpSpPr>
          <p:cNvPr id="413" name="Google Shape;413;p26"/>
          <p:cNvGrpSpPr/>
          <p:nvPr/>
        </p:nvGrpSpPr>
        <p:grpSpPr>
          <a:xfrm>
            <a:off x="3291761" y="1528570"/>
            <a:ext cx="2762877" cy="2323116"/>
            <a:chOff x="6384600" y="2378025"/>
            <a:chExt cx="1672950" cy="1406500"/>
          </a:xfrm>
        </p:grpSpPr>
        <p:sp>
          <p:nvSpPr>
            <p:cNvPr id="414" name="Google Shape;414;p26"/>
            <p:cNvSpPr/>
            <p:nvPr/>
          </p:nvSpPr>
          <p:spPr>
            <a:xfrm>
              <a:off x="6710450" y="2909500"/>
              <a:ext cx="1021250" cy="593400"/>
            </a:xfrm>
            <a:custGeom>
              <a:avLst/>
              <a:gdLst/>
              <a:ahLst/>
              <a:cxnLst/>
              <a:rect l="l" t="t" r="r" b="b"/>
              <a:pathLst>
                <a:path w="40850" h="23736" extrusionOk="0">
                  <a:moveTo>
                    <a:pt x="0" y="0"/>
                  </a:moveTo>
                  <a:lnTo>
                    <a:pt x="0" y="23736"/>
                  </a:lnTo>
                  <a:lnTo>
                    <a:pt x="40850" y="23736"/>
                  </a:lnTo>
                  <a:lnTo>
                    <a:pt x="40850"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6740600" y="2927000"/>
              <a:ext cx="960950" cy="558400"/>
            </a:xfrm>
            <a:custGeom>
              <a:avLst/>
              <a:gdLst/>
              <a:ahLst/>
              <a:cxnLst/>
              <a:rect l="l" t="t" r="r" b="b"/>
              <a:pathLst>
                <a:path w="38438" h="22336" extrusionOk="0">
                  <a:moveTo>
                    <a:pt x="1" y="1"/>
                  </a:moveTo>
                  <a:lnTo>
                    <a:pt x="1" y="22336"/>
                  </a:lnTo>
                  <a:lnTo>
                    <a:pt x="38437" y="22336"/>
                  </a:lnTo>
                  <a:lnTo>
                    <a:pt x="3843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6791850" y="3032425"/>
              <a:ext cx="231475" cy="16075"/>
            </a:xfrm>
            <a:custGeom>
              <a:avLst/>
              <a:gdLst/>
              <a:ahLst/>
              <a:cxnLst/>
              <a:rect l="l" t="t" r="r" b="b"/>
              <a:pathLst>
                <a:path w="9259" h="643" extrusionOk="0">
                  <a:moveTo>
                    <a:pt x="320" y="0"/>
                  </a:moveTo>
                  <a:cubicBezTo>
                    <a:pt x="146" y="0"/>
                    <a:pt x="1" y="146"/>
                    <a:pt x="1" y="319"/>
                  </a:cubicBezTo>
                  <a:cubicBezTo>
                    <a:pt x="1" y="499"/>
                    <a:pt x="146" y="643"/>
                    <a:pt x="320" y="643"/>
                  </a:cubicBezTo>
                  <a:lnTo>
                    <a:pt x="8942" y="643"/>
                  </a:lnTo>
                  <a:cubicBezTo>
                    <a:pt x="9115" y="643"/>
                    <a:pt x="9259" y="499"/>
                    <a:pt x="9259" y="319"/>
                  </a:cubicBezTo>
                  <a:cubicBezTo>
                    <a:pt x="9259" y="146"/>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p:nvPr/>
          </p:nvSpPr>
          <p:spPr>
            <a:xfrm>
              <a:off x="7045325" y="3032425"/>
              <a:ext cx="231625" cy="16075"/>
            </a:xfrm>
            <a:custGeom>
              <a:avLst/>
              <a:gdLst/>
              <a:ahLst/>
              <a:cxnLst/>
              <a:rect l="l" t="t" r="r" b="b"/>
              <a:pathLst>
                <a:path w="9265" h="643" extrusionOk="0">
                  <a:moveTo>
                    <a:pt x="326" y="0"/>
                  </a:moveTo>
                  <a:cubicBezTo>
                    <a:pt x="146" y="0"/>
                    <a:pt x="0" y="146"/>
                    <a:pt x="0" y="319"/>
                  </a:cubicBezTo>
                  <a:cubicBezTo>
                    <a:pt x="0" y="499"/>
                    <a:pt x="146" y="643"/>
                    <a:pt x="326" y="643"/>
                  </a:cubicBezTo>
                  <a:lnTo>
                    <a:pt x="8948" y="643"/>
                  </a:lnTo>
                  <a:cubicBezTo>
                    <a:pt x="9121" y="643"/>
                    <a:pt x="9265" y="499"/>
                    <a:pt x="9265" y="319"/>
                  </a:cubicBezTo>
                  <a:cubicBezTo>
                    <a:pt x="9265" y="146"/>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7303850" y="3032425"/>
              <a:ext cx="75100" cy="16075"/>
            </a:xfrm>
            <a:custGeom>
              <a:avLst/>
              <a:gdLst/>
              <a:ahLst/>
              <a:cxnLst/>
              <a:rect l="l" t="t" r="r" b="b"/>
              <a:pathLst>
                <a:path w="3004" h="643" extrusionOk="0">
                  <a:moveTo>
                    <a:pt x="317" y="0"/>
                  </a:moveTo>
                  <a:cubicBezTo>
                    <a:pt x="144" y="0"/>
                    <a:pt x="0" y="146"/>
                    <a:pt x="0" y="319"/>
                  </a:cubicBezTo>
                  <a:cubicBezTo>
                    <a:pt x="0" y="499"/>
                    <a:pt x="144" y="643"/>
                    <a:pt x="317" y="643"/>
                  </a:cubicBezTo>
                  <a:lnTo>
                    <a:pt x="2686" y="643"/>
                  </a:lnTo>
                  <a:cubicBezTo>
                    <a:pt x="2860" y="643"/>
                    <a:pt x="3003" y="499"/>
                    <a:pt x="3003" y="319"/>
                  </a:cubicBezTo>
                  <a:cubicBezTo>
                    <a:pt x="3003" y="146"/>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6791850" y="3184050"/>
              <a:ext cx="300800" cy="16100"/>
            </a:xfrm>
            <a:custGeom>
              <a:avLst/>
              <a:gdLst/>
              <a:ahLst/>
              <a:cxnLst/>
              <a:rect l="l" t="t" r="r" b="b"/>
              <a:pathLst>
                <a:path w="12032" h="644" extrusionOk="0">
                  <a:moveTo>
                    <a:pt x="320" y="1"/>
                  </a:moveTo>
                  <a:cubicBezTo>
                    <a:pt x="146" y="1"/>
                    <a:pt x="1" y="146"/>
                    <a:pt x="1" y="319"/>
                  </a:cubicBezTo>
                  <a:cubicBezTo>
                    <a:pt x="1" y="500"/>
                    <a:pt x="146" y="644"/>
                    <a:pt x="320" y="644"/>
                  </a:cubicBezTo>
                  <a:lnTo>
                    <a:pt x="11707" y="644"/>
                  </a:lnTo>
                  <a:cubicBezTo>
                    <a:pt x="11888" y="644"/>
                    <a:pt x="12032" y="500"/>
                    <a:pt x="12032" y="319"/>
                  </a:cubicBezTo>
                  <a:cubicBezTo>
                    <a:pt x="12032" y="146"/>
                    <a:pt x="11888" y="1"/>
                    <a:pt x="1170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7120050" y="3184050"/>
              <a:ext cx="185975" cy="16100"/>
            </a:xfrm>
            <a:custGeom>
              <a:avLst/>
              <a:gdLst/>
              <a:ahLst/>
              <a:cxnLst/>
              <a:rect l="l" t="t" r="r" b="b"/>
              <a:pathLst>
                <a:path w="7439" h="644" extrusionOk="0">
                  <a:moveTo>
                    <a:pt x="326" y="1"/>
                  </a:moveTo>
                  <a:cubicBezTo>
                    <a:pt x="146" y="1"/>
                    <a:pt x="1" y="146"/>
                    <a:pt x="1" y="319"/>
                  </a:cubicBezTo>
                  <a:cubicBezTo>
                    <a:pt x="1" y="500"/>
                    <a:pt x="146" y="644"/>
                    <a:pt x="326" y="644"/>
                  </a:cubicBezTo>
                  <a:lnTo>
                    <a:pt x="7122" y="644"/>
                  </a:lnTo>
                  <a:cubicBezTo>
                    <a:pt x="7295" y="644"/>
                    <a:pt x="7439" y="500"/>
                    <a:pt x="7439" y="319"/>
                  </a:cubicBezTo>
                  <a:cubicBezTo>
                    <a:pt x="7439" y="146"/>
                    <a:pt x="7295" y="1"/>
                    <a:pt x="712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6791850" y="3082975"/>
              <a:ext cx="120100" cy="16100"/>
            </a:xfrm>
            <a:custGeom>
              <a:avLst/>
              <a:gdLst/>
              <a:ahLst/>
              <a:cxnLst/>
              <a:rect l="l" t="t" r="r" b="b"/>
              <a:pathLst>
                <a:path w="4804" h="644" extrusionOk="0">
                  <a:moveTo>
                    <a:pt x="320" y="0"/>
                  </a:moveTo>
                  <a:cubicBezTo>
                    <a:pt x="146" y="0"/>
                    <a:pt x="1" y="144"/>
                    <a:pt x="1" y="318"/>
                  </a:cubicBezTo>
                  <a:cubicBezTo>
                    <a:pt x="1" y="500"/>
                    <a:pt x="146" y="643"/>
                    <a:pt x="320" y="643"/>
                  </a:cubicBezTo>
                  <a:lnTo>
                    <a:pt x="4486" y="643"/>
                  </a:lnTo>
                  <a:cubicBezTo>
                    <a:pt x="4659" y="643"/>
                    <a:pt x="4803" y="500"/>
                    <a:pt x="4803" y="318"/>
                  </a:cubicBezTo>
                  <a:cubicBezTo>
                    <a:pt x="4803" y="144"/>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6925300" y="3082975"/>
              <a:ext cx="200025" cy="16100"/>
            </a:xfrm>
            <a:custGeom>
              <a:avLst/>
              <a:gdLst/>
              <a:ahLst/>
              <a:cxnLst/>
              <a:rect l="l" t="t" r="r" b="b"/>
              <a:pathLst>
                <a:path w="8001" h="644" extrusionOk="0">
                  <a:moveTo>
                    <a:pt x="318" y="0"/>
                  </a:moveTo>
                  <a:cubicBezTo>
                    <a:pt x="144" y="0"/>
                    <a:pt x="1" y="144"/>
                    <a:pt x="1" y="318"/>
                  </a:cubicBezTo>
                  <a:cubicBezTo>
                    <a:pt x="1" y="500"/>
                    <a:pt x="144" y="643"/>
                    <a:pt x="318" y="643"/>
                  </a:cubicBezTo>
                  <a:lnTo>
                    <a:pt x="7683" y="643"/>
                  </a:lnTo>
                  <a:cubicBezTo>
                    <a:pt x="7856" y="643"/>
                    <a:pt x="8000" y="500"/>
                    <a:pt x="8000" y="318"/>
                  </a:cubicBezTo>
                  <a:cubicBezTo>
                    <a:pt x="8000" y="144"/>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6"/>
            <p:cNvSpPr/>
            <p:nvPr/>
          </p:nvSpPr>
          <p:spPr>
            <a:xfrm>
              <a:off x="6791850" y="2981900"/>
              <a:ext cx="205825" cy="16100"/>
            </a:xfrm>
            <a:custGeom>
              <a:avLst/>
              <a:gdLst/>
              <a:ahLst/>
              <a:cxnLst/>
              <a:rect l="l" t="t" r="r" b="b"/>
              <a:pathLst>
                <a:path w="8233" h="644" extrusionOk="0">
                  <a:moveTo>
                    <a:pt x="320" y="0"/>
                  </a:moveTo>
                  <a:cubicBezTo>
                    <a:pt x="146" y="0"/>
                    <a:pt x="1" y="144"/>
                    <a:pt x="1" y="317"/>
                  </a:cubicBezTo>
                  <a:cubicBezTo>
                    <a:pt x="1" y="498"/>
                    <a:pt x="146" y="643"/>
                    <a:pt x="320" y="643"/>
                  </a:cubicBezTo>
                  <a:lnTo>
                    <a:pt x="7916" y="643"/>
                  </a:lnTo>
                  <a:cubicBezTo>
                    <a:pt x="8089" y="643"/>
                    <a:pt x="8233" y="498"/>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7021700" y="2981900"/>
              <a:ext cx="458550" cy="16100"/>
            </a:xfrm>
            <a:custGeom>
              <a:avLst/>
              <a:gdLst/>
              <a:ahLst/>
              <a:cxnLst/>
              <a:rect l="l" t="t" r="r" b="b"/>
              <a:pathLst>
                <a:path w="18342" h="644" extrusionOk="0">
                  <a:moveTo>
                    <a:pt x="318" y="0"/>
                  </a:moveTo>
                  <a:cubicBezTo>
                    <a:pt x="144" y="0"/>
                    <a:pt x="1" y="144"/>
                    <a:pt x="1" y="317"/>
                  </a:cubicBezTo>
                  <a:cubicBezTo>
                    <a:pt x="1" y="498"/>
                    <a:pt x="144" y="643"/>
                    <a:pt x="318" y="643"/>
                  </a:cubicBezTo>
                  <a:lnTo>
                    <a:pt x="18015" y="643"/>
                  </a:lnTo>
                  <a:cubicBezTo>
                    <a:pt x="18197" y="643"/>
                    <a:pt x="18341" y="498"/>
                    <a:pt x="18341" y="317"/>
                  </a:cubicBezTo>
                  <a:cubicBezTo>
                    <a:pt x="18341" y="144"/>
                    <a:pt x="18197" y="0"/>
                    <a:pt x="1801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7268450" y="3133525"/>
              <a:ext cx="110500" cy="16100"/>
            </a:xfrm>
            <a:custGeom>
              <a:avLst/>
              <a:gdLst/>
              <a:ahLst/>
              <a:cxnLst/>
              <a:rect l="l" t="t" r="r" b="b"/>
              <a:pathLst>
                <a:path w="4420" h="644" extrusionOk="0">
                  <a:moveTo>
                    <a:pt x="326" y="1"/>
                  </a:moveTo>
                  <a:cubicBezTo>
                    <a:pt x="146" y="1"/>
                    <a:pt x="0" y="145"/>
                    <a:pt x="0" y="318"/>
                  </a:cubicBezTo>
                  <a:cubicBezTo>
                    <a:pt x="0" y="498"/>
                    <a:pt x="146" y="644"/>
                    <a:pt x="326" y="644"/>
                  </a:cubicBezTo>
                  <a:lnTo>
                    <a:pt x="4102" y="644"/>
                  </a:lnTo>
                  <a:cubicBezTo>
                    <a:pt x="4276" y="644"/>
                    <a:pt x="4419" y="498"/>
                    <a:pt x="4419" y="318"/>
                  </a:cubicBezTo>
                  <a:cubicBezTo>
                    <a:pt x="4419" y="145"/>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6791850" y="3133525"/>
              <a:ext cx="458600" cy="16100"/>
            </a:xfrm>
            <a:custGeom>
              <a:avLst/>
              <a:gdLst/>
              <a:ahLst/>
              <a:cxnLst/>
              <a:rect l="l" t="t" r="r" b="b"/>
              <a:pathLst>
                <a:path w="18344" h="644" extrusionOk="0">
                  <a:moveTo>
                    <a:pt x="320" y="1"/>
                  </a:moveTo>
                  <a:cubicBezTo>
                    <a:pt x="146" y="1"/>
                    <a:pt x="1" y="145"/>
                    <a:pt x="1" y="318"/>
                  </a:cubicBezTo>
                  <a:cubicBezTo>
                    <a:pt x="1" y="498"/>
                    <a:pt x="146" y="644"/>
                    <a:pt x="320" y="644"/>
                  </a:cubicBezTo>
                  <a:lnTo>
                    <a:pt x="18017" y="644"/>
                  </a:lnTo>
                  <a:cubicBezTo>
                    <a:pt x="18198" y="644"/>
                    <a:pt x="18343" y="498"/>
                    <a:pt x="18343" y="318"/>
                  </a:cubicBezTo>
                  <a:cubicBezTo>
                    <a:pt x="18343" y="145"/>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6791850" y="3285175"/>
              <a:ext cx="231475" cy="16100"/>
            </a:xfrm>
            <a:custGeom>
              <a:avLst/>
              <a:gdLst/>
              <a:ahLst/>
              <a:cxnLst/>
              <a:rect l="l" t="t" r="r" b="b"/>
              <a:pathLst>
                <a:path w="9259" h="644" extrusionOk="0">
                  <a:moveTo>
                    <a:pt x="320" y="0"/>
                  </a:moveTo>
                  <a:cubicBezTo>
                    <a:pt x="146" y="0"/>
                    <a:pt x="1" y="144"/>
                    <a:pt x="1" y="318"/>
                  </a:cubicBezTo>
                  <a:cubicBezTo>
                    <a:pt x="1" y="498"/>
                    <a:pt x="146" y="643"/>
                    <a:pt x="320" y="643"/>
                  </a:cubicBezTo>
                  <a:lnTo>
                    <a:pt x="8942" y="643"/>
                  </a:lnTo>
                  <a:cubicBezTo>
                    <a:pt x="9115" y="643"/>
                    <a:pt x="9259" y="498"/>
                    <a:pt x="9259" y="318"/>
                  </a:cubicBezTo>
                  <a:cubicBezTo>
                    <a:pt x="9259" y="144"/>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7045325" y="3285175"/>
              <a:ext cx="231625" cy="16100"/>
            </a:xfrm>
            <a:custGeom>
              <a:avLst/>
              <a:gdLst/>
              <a:ahLst/>
              <a:cxnLst/>
              <a:rect l="l" t="t" r="r" b="b"/>
              <a:pathLst>
                <a:path w="9265" h="644" extrusionOk="0">
                  <a:moveTo>
                    <a:pt x="326" y="0"/>
                  </a:moveTo>
                  <a:cubicBezTo>
                    <a:pt x="146" y="0"/>
                    <a:pt x="0" y="144"/>
                    <a:pt x="0" y="318"/>
                  </a:cubicBezTo>
                  <a:cubicBezTo>
                    <a:pt x="0" y="498"/>
                    <a:pt x="146" y="643"/>
                    <a:pt x="326" y="643"/>
                  </a:cubicBezTo>
                  <a:lnTo>
                    <a:pt x="8948" y="643"/>
                  </a:lnTo>
                  <a:cubicBezTo>
                    <a:pt x="9121" y="643"/>
                    <a:pt x="9265" y="498"/>
                    <a:pt x="9265" y="318"/>
                  </a:cubicBezTo>
                  <a:cubicBezTo>
                    <a:pt x="9265" y="144"/>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7303850" y="3285175"/>
              <a:ext cx="75100" cy="16100"/>
            </a:xfrm>
            <a:custGeom>
              <a:avLst/>
              <a:gdLst/>
              <a:ahLst/>
              <a:cxnLst/>
              <a:rect l="l" t="t" r="r" b="b"/>
              <a:pathLst>
                <a:path w="3004" h="644" extrusionOk="0">
                  <a:moveTo>
                    <a:pt x="317" y="0"/>
                  </a:moveTo>
                  <a:cubicBezTo>
                    <a:pt x="144" y="0"/>
                    <a:pt x="0" y="144"/>
                    <a:pt x="0" y="318"/>
                  </a:cubicBezTo>
                  <a:cubicBezTo>
                    <a:pt x="0" y="498"/>
                    <a:pt x="144" y="643"/>
                    <a:pt x="317" y="643"/>
                  </a:cubicBezTo>
                  <a:lnTo>
                    <a:pt x="2686" y="643"/>
                  </a:lnTo>
                  <a:cubicBezTo>
                    <a:pt x="2860" y="643"/>
                    <a:pt x="3003" y="498"/>
                    <a:pt x="3003" y="318"/>
                  </a:cubicBezTo>
                  <a:cubicBezTo>
                    <a:pt x="3003" y="144"/>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791850" y="3436825"/>
              <a:ext cx="300800" cy="16075"/>
            </a:xfrm>
            <a:custGeom>
              <a:avLst/>
              <a:gdLst/>
              <a:ahLst/>
              <a:cxnLst/>
              <a:rect l="l" t="t" r="r" b="b"/>
              <a:pathLst>
                <a:path w="12032" h="643" extrusionOk="0">
                  <a:moveTo>
                    <a:pt x="320" y="0"/>
                  </a:moveTo>
                  <a:cubicBezTo>
                    <a:pt x="146" y="0"/>
                    <a:pt x="1" y="144"/>
                    <a:pt x="1" y="324"/>
                  </a:cubicBezTo>
                  <a:cubicBezTo>
                    <a:pt x="1" y="497"/>
                    <a:pt x="146" y="643"/>
                    <a:pt x="320" y="643"/>
                  </a:cubicBezTo>
                  <a:lnTo>
                    <a:pt x="11707" y="643"/>
                  </a:lnTo>
                  <a:cubicBezTo>
                    <a:pt x="11888" y="643"/>
                    <a:pt x="12032" y="497"/>
                    <a:pt x="12032" y="324"/>
                  </a:cubicBezTo>
                  <a:cubicBezTo>
                    <a:pt x="12032" y="144"/>
                    <a:pt x="11888" y="0"/>
                    <a:pt x="1170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7120050" y="3436825"/>
              <a:ext cx="185975" cy="16075"/>
            </a:xfrm>
            <a:custGeom>
              <a:avLst/>
              <a:gdLst/>
              <a:ahLst/>
              <a:cxnLst/>
              <a:rect l="l" t="t" r="r" b="b"/>
              <a:pathLst>
                <a:path w="7439" h="643" extrusionOk="0">
                  <a:moveTo>
                    <a:pt x="326" y="0"/>
                  </a:moveTo>
                  <a:cubicBezTo>
                    <a:pt x="146" y="0"/>
                    <a:pt x="1" y="144"/>
                    <a:pt x="1" y="324"/>
                  </a:cubicBezTo>
                  <a:cubicBezTo>
                    <a:pt x="1" y="497"/>
                    <a:pt x="146" y="643"/>
                    <a:pt x="326" y="643"/>
                  </a:cubicBezTo>
                  <a:lnTo>
                    <a:pt x="7122" y="643"/>
                  </a:lnTo>
                  <a:cubicBezTo>
                    <a:pt x="7295" y="643"/>
                    <a:pt x="7439" y="497"/>
                    <a:pt x="7439" y="324"/>
                  </a:cubicBezTo>
                  <a:cubicBezTo>
                    <a:pt x="7439" y="144"/>
                    <a:pt x="7295" y="0"/>
                    <a:pt x="7122"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6791850" y="3335700"/>
              <a:ext cx="120100" cy="16100"/>
            </a:xfrm>
            <a:custGeom>
              <a:avLst/>
              <a:gdLst/>
              <a:ahLst/>
              <a:cxnLst/>
              <a:rect l="l" t="t" r="r" b="b"/>
              <a:pathLst>
                <a:path w="4804" h="644" extrusionOk="0">
                  <a:moveTo>
                    <a:pt x="320" y="0"/>
                  </a:moveTo>
                  <a:cubicBezTo>
                    <a:pt x="146" y="0"/>
                    <a:pt x="1" y="146"/>
                    <a:pt x="1" y="326"/>
                  </a:cubicBezTo>
                  <a:cubicBezTo>
                    <a:pt x="1" y="499"/>
                    <a:pt x="146" y="643"/>
                    <a:pt x="320" y="643"/>
                  </a:cubicBezTo>
                  <a:lnTo>
                    <a:pt x="4486" y="643"/>
                  </a:lnTo>
                  <a:cubicBezTo>
                    <a:pt x="4659" y="643"/>
                    <a:pt x="4803" y="499"/>
                    <a:pt x="4803" y="326"/>
                  </a:cubicBezTo>
                  <a:cubicBezTo>
                    <a:pt x="4803" y="146"/>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25300" y="3335700"/>
              <a:ext cx="200025" cy="16100"/>
            </a:xfrm>
            <a:custGeom>
              <a:avLst/>
              <a:gdLst/>
              <a:ahLst/>
              <a:cxnLst/>
              <a:rect l="l" t="t" r="r" b="b"/>
              <a:pathLst>
                <a:path w="8001" h="644" extrusionOk="0">
                  <a:moveTo>
                    <a:pt x="318" y="0"/>
                  </a:moveTo>
                  <a:cubicBezTo>
                    <a:pt x="144" y="0"/>
                    <a:pt x="1" y="146"/>
                    <a:pt x="1" y="326"/>
                  </a:cubicBezTo>
                  <a:cubicBezTo>
                    <a:pt x="1" y="499"/>
                    <a:pt x="144" y="643"/>
                    <a:pt x="318" y="643"/>
                  </a:cubicBezTo>
                  <a:lnTo>
                    <a:pt x="7683" y="643"/>
                  </a:lnTo>
                  <a:cubicBezTo>
                    <a:pt x="7856" y="643"/>
                    <a:pt x="8000" y="499"/>
                    <a:pt x="8000" y="326"/>
                  </a:cubicBezTo>
                  <a:cubicBezTo>
                    <a:pt x="8000" y="146"/>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6791850" y="3234625"/>
              <a:ext cx="205825" cy="16075"/>
            </a:xfrm>
            <a:custGeom>
              <a:avLst/>
              <a:gdLst/>
              <a:ahLst/>
              <a:cxnLst/>
              <a:rect l="l" t="t" r="r" b="b"/>
              <a:pathLst>
                <a:path w="8233" h="643" extrusionOk="0">
                  <a:moveTo>
                    <a:pt x="320" y="0"/>
                  </a:moveTo>
                  <a:cubicBezTo>
                    <a:pt x="146" y="0"/>
                    <a:pt x="1" y="144"/>
                    <a:pt x="1" y="317"/>
                  </a:cubicBezTo>
                  <a:cubicBezTo>
                    <a:pt x="1" y="499"/>
                    <a:pt x="146" y="643"/>
                    <a:pt x="320" y="643"/>
                  </a:cubicBezTo>
                  <a:lnTo>
                    <a:pt x="7916" y="643"/>
                  </a:lnTo>
                  <a:cubicBezTo>
                    <a:pt x="8089" y="643"/>
                    <a:pt x="8233" y="499"/>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021700" y="3234625"/>
              <a:ext cx="413775" cy="16075"/>
            </a:xfrm>
            <a:custGeom>
              <a:avLst/>
              <a:gdLst/>
              <a:ahLst/>
              <a:cxnLst/>
              <a:rect l="l" t="t" r="r" b="b"/>
              <a:pathLst>
                <a:path w="16551" h="643" extrusionOk="0">
                  <a:moveTo>
                    <a:pt x="304" y="0"/>
                  </a:moveTo>
                  <a:cubicBezTo>
                    <a:pt x="137" y="0"/>
                    <a:pt x="1" y="137"/>
                    <a:pt x="1" y="303"/>
                  </a:cubicBezTo>
                  <a:lnTo>
                    <a:pt x="1" y="340"/>
                  </a:lnTo>
                  <a:cubicBezTo>
                    <a:pt x="1" y="506"/>
                    <a:pt x="137" y="643"/>
                    <a:pt x="304" y="643"/>
                  </a:cubicBezTo>
                  <a:lnTo>
                    <a:pt x="16248" y="643"/>
                  </a:lnTo>
                  <a:cubicBezTo>
                    <a:pt x="16421" y="643"/>
                    <a:pt x="16551" y="506"/>
                    <a:pt x="16551" y="340"/>
                  </a:cubicBezTo>
                  <a:lnTo>
                    <a:pt x="16551" y="303"/>
                  </a:lnTo>
                  <a:cubicBezTo>
                    <a:pt x="16551" y="137"/>
                    <a:pt x="16421" y="0"/>
                    <a:pt x="16248"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268450" y="3386250"/>
              <a:ext cx="110500" cy="16100"/>
            </a:xfrm>
            <a:custGeom>
              <a:avLst/>
              <a:gdLst/>
              <a:ahLst/>
              <a:cxnLst/>
              <a:rect l="l" t="t" r="r" b="b"/>
              <a:pathLst>
                <a:path w="4420" h="644" extrusionOk="0">
                  <a:moveTo>
                    <a:pt x="326" y="1"/>
                  </a:moveTo>
                  <a:cubicBezTo>
                    <a:pt x="146" y="1"/>
                    <a:pt x="0" y="144"/>
                    <a:pt x="0" y="326"/>
                  </a:cubicBezTo>
                  <a:cubicBezTo>
                    <a:pt x="0" y="500"/>
                    <a:pt x="146" y="644"/>
                    <a:pt x="326" y="644"/>
                  </a:cubicBezTo>
                  <a:lnTo>
                    <a:pt x="4102" y="644"/>
                  </a:lnTo>
                  <a:cubicBezTo>
                    <a:pt x="4276" y="644"/>
                    <a:pt x="4419" y="500"/>
                    <a:pt x="4419" y="326"/>
                  </a:cubicBezTo>
                  <a:cubicBezTo>
                    <a:pt x="4419" y="144"/>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6791850" y="3386250"/>
              <a:ext cx="458600" cy="16100"/>
            </a:xfrm>
            <a:custGeom>
              <a:avLst/>
              <a:gdLst/>
              <a:ahLst/>
              <a:cxnLst/>
              <a:rect l="l" t="t" r="r" b="b"/>
              <a:pathLst>
                <a:path w="18344" h="644" extrusionOk="0">
                  <a:moveTo>
                    <a:pt x="320" y="1"/>
                  </a:moveTo>
                  <a:cubicBezTo>
                    <a:pt x="146" y="1"/>
                    <a:pt x="1" y="144"/>
                    <a:pt x="1" y="326"/>
                  </a:cubicBezTo>
                  <a:cubicBezTo>
                    <a:pt x="1" y="500"/>
                    <a:pt x="146" y="644"/>
                    <a:pt x="320" y="644"/>
                  </a:cubicBezTo>
                  <a:lnTo>
                    <a:pt x="18017" y="644"/>
                  </a:lnTo>
                  <a:cubicBezTo>
                    <a:pt x="18198" y="644"/>
                    <a:pt x="18343" y="500"/>
                    <a:pt x="18343" y="326"/>
                  </a:cubicBezTo>
                  <a:cubicBezTo>
                    <a:pt x="18343" y="144"/>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6384600" y="3502875"/>
              <a:ext cx="1672950" cy="253825"/>
            </a:xfrm>
            <a:custGeom>
              <a:avLst/>
              <a:gdLst/>
              <a:ahLst/>
              <a:cxnLst/>
              <a:rect l="l" t="t" r="r" b="b"/>
              <a:pathLst>
                <a:path w="66918" h="10153" extrusionOk="0">
                  <a:moveTo>
                    <a:pt x="13034" y="1"/>
                  </a:moveTo>
                  <a:lnTo>
                    <a:pt x="0" y="10153"/>
                  </a:lnTo>
                  <a:lnTo>
                    <a:pt x="66918" y="10153"/>
                  </a:lnTo>
                  <a:lnTo>
                    <a:pt x="53884"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6759025" y="3510825"/>
              <a:ext cx="73500" cy="15925"/>
            </a:xfrm>
            <a:custGeom>
              <a:avLst/>
              <a:gdLst/>
              <a:ahLst/>
              <a:cxnLst/>
              <a:rect l="l" t="t" r="r" b="b"/>
              <a:pathLst>
                <a:path w="2940" h="637" extrusionOk="0">
                  <a:moveTo>
                    <a:pt x="816" y="0"/>
                  </a:moveTo>
                  <a:lnTo>
                    <a:pt x="0" y="636"/>
                  </a:lnTo>
                  <a:lnTo>
                    <a:pt x="2224" y="636"/>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6721275" y="3537725"/>
              <a:ext cx="82350" cy="18600"/>
            </a:xfrm>
            <a:custGeom>
              <a:avLst/>
              <a:gdLst/>
              <a:ahLst/>
              <a:cxnLst/>
              <a:rect l="l" t="t" r="r" b="b"/>
              <a:pathLst>
                <a:path w="3294" h="744" extrusionOk="0">
                  <a:moveTo>
                    <a:pt x="947" y="0"/>
                  </a:moveTo>
                  <a:lnTo>
                    <a:pt x="1" y="744"/>
                  </a:lnTo>
                  <a:lnTo>
                    <a:pt x="2463" y="744"/>
                  </a:lnTo>
                  <a:lnTo>
                    <a:pt x="329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6815175" y="3537725"/>
              <a:ext cx="77825" cy="18600"/>
            </a:xfrm>
            <a:custGeom>
              <a:avLst/>
              <a:gdLst/>
              <a:ahLst/>
              <a:cxnLst/>
              <a:rect l="l" t="t" r="r" b="b"/>
              <a:pathLst>
                <a:path w="3113" h="744" extrusionOk="0">
                  <a:moveTo>
                    <a:pt x="766" y="0"/>
                  </a:moveTo>
                  <a:lnTo>
                    <a:pt x="0" y="744"/>
                  </a:lnTo>
                  <a:lnTo>
                    <a:pt x="2463" y="744"/>
                  </a:lnTo>
                  <a:lnTo>
                    <a:pt x="311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6908850" y="3537725"/>
              <a:ext cx="73500" cy="18600"/>
            </a:xfrm>
            <a:custGeom>
              <a:avLst/>
              <a:gdLst/>
              <a:ahLst/>
              <a:cxnLst/>
              <a:rect l="l" t="t" r="r" b="b"/>
              <a:pathLst>
                <a:path w="2940" h="744" extrusionOk="0">
                  <a:moveTo>
                    <a:pt x="593" y="0"/>
                  </a:moveTo>
                  <a:lnTo>
                    <a:pt x="0" y="744"/>
                  </a:lnTo>
                  <a:lnTo>
                    <a:pt x="2463" y="744"/>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7002725" y="3537725"/>
              <a:ext cx="69000" cy="18600"/>
            </a:xfrm>
            <a:custGeom>
              <a:avLst/>
              <a:gdLst/>
              <a:ahLst/>
              <a:cxnLst/>
              <a:rect l="l" t="t" r="r" b="b"/>
              <a:pathLst>
                <a:path w="2760" h="744" extrusionOk="0">
                  <a:moveTo>
                    <a:pt x="413" y="0"/>
                  </a:moveTo>
                  <a:lnTo>
                    <a:pt x="0" y="744"/>
                  </a:lnTo>
                  <a:lnTo>
                    <a:pt x="2463" y="744"/>
                  </a:lnTo>
                  <a:lnTo>
                    <a:pt x="275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7096450" y="3537725"/>
              <a:ext cx="64600" cy="18600"/>
            </a:xfrm>
            <a:custGeom>
              <a:avLst/>
              <a:gdLst/>
              <a:ahLst/>
              <a:cxnLst/>
              <a:rect l="l" t="t" r="r" b="b"/>
              <a:pathLst>
                <a:path w="2584" h="744" extrusionOk="0">
                  <a:moveTo>
                    <a:pt x="237" y="0"/>
                  </a:moveTo>
                  <a:lnTo>
                    <a:pt x="0" y="744"/>
                  </a:lnTo>
                  <a:lnTo>
                    <a:pt x="2461" y="744"/>
                  </a:lnTo>
                  <a:lnTo>
                    <a:pt x="258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7190275" y="3537725"/>
              <a:ext cx="61600" cy="18600"/>
            </a:xfrm>
            <a:custGeom>
              <a:avLst/>
              <a:gdLst/>
              <a:ahLst/>
              <a:cxnLst/>
              <a:rect l="l" t="t" r="r" b="b"/>
              <a:pathLst>
                <a:path w="2464" h="744" extrusionOk="0">
                  <a:moveTo>
                    <a:pt x="60" y="0"/>
                  </a:moveTo>
                  <a:lnTo>
                    <a:pt x="1" y="744"/>
                  </a:lnTo>
                  <a:lnTo>
                    <a:pt x="2463" y="744"/>
                  </a:lnTo>
                  <a:lnTo>
                    <a:pt x="240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7281100" y="3537725"/>
              <a:ext cx="64475" cy="18600"/>
            </a:xfrm>
            <a:custGeom>
              <a:avLst/>
              <a:gdLst/>
              <a:ahLst/>
              <a:cxnLst/>
              <a:rect l="l" t="t" r="r" b="b"/>
              <a:pathLst>
                <a:path w="2579" h="744" extrusionOk="0">
                  <a:moveTo>
                    <a:pt x="0" y="0"/>
                  </a:moveTo>
                  <a:lnTo>
                    <a:pt x="123" y="744"/>
                  </a:lnTo>
                  <a:lnTo>
                    <a:pt x="2579"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7370475" y="3537725"/>
              <a:ext cx="68950" cy="18600"/>
            </a:xfrm>
            <a:custGeom>
              <a:avLst/>
              <a:gdLst/>
              <a:ahLst/>
              <a:cxnLst/>
              <a:rect l="l" t="t" r="r" b="b"/>
              <a:pathLst>
                <a:path w="2758" h="744" extrusionOk="0">
                  <a:moveTo>
                    <a:pt x="0" y="0"/>
                  </a:moveTo>
                  <a:lnTo>
                    <a:pt x="295" y="744"/>
                  </a:lnTo>
                  <a:lnTo>
                    <a:pt x="2758"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a:off x="7459800" y="3537725"/>
              <a:ext cx="73525" cy="18600"/>
            </a:xfrm>
            <a:custGeom>
              <a:avLst/>
              <a:gdLst/>
              <a:ahLst/>
              <a:cxnLst/>
              <a:rect l="l" t="t" r="r" b="b"/>
              <a:pathLst>
                <a:path w="2941" h="744" extrusionOk="0">
                  <a:moveTo>
                    <a:pt x="1" y="0"/>
                  </a:moveTo>
                  <a:lnTo>
                    <a:pt x="478" y="744"/>
                  </a:lnTo>
                  <a:lnTo>
                    <a:pt x="2940"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p:nvPr/>
          </p:nvSpPr>
          <p:spPr>
            <a:xfrm>
              <a:off x="7549200" y="3537725"/>
              <a:ext cx="77775" cy="18600"/>
            </a:xfrm>
            <a:custGeom>
              <a:avLst/>
              <a:gdLst/>
              <a:ahLst/>
              <a:cxnLst/>
              <a:rect l="l" t="t" r="r" b="b"/>
              <a:pathLst>
                <a:path w="3111" h="744" extrusionOk="0">
                  <a:moveTo>
                    <a:pt x="0" y="0"/>
                  </a:moveTo>
                  <a:lnTo>
                    <a:pt x="650" y="744"/>
                  </a:lnTo>
                  <a:lnTo>
                    <a:pt x="3111"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6"/>
            <p:cNvSpPr/>
            <p:nvPr/>
          </p:nvSpPr>
          <p:spPr>
            <a:xfrm>
              <a:off x="7638525" y="3537725"/>
              <a:ext cx="82350" cy="18600"/>
            </a:xfrm>
            <a:custGeom>
              <a:avLst/>
              <a:gdLst/>
              <a:ahLst/>
              <a:cxnLst/>
              <a:rect l="l" t="t" r="r" b="b"/>
              <a:pathLst>
                <a:path w="3294" h="744" extrusionOk="0">
                  <a:moveTo>
                    <a:pt x="1" y="0"/>
                  </a:moveTo>
                  <a:lnTo>
                    <a:pt x="831" y="744"/>
                  </a:lnTo>
                  <a:lnTo>
                    <a:pt x="3293"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6681775" y="3565700"/>
              <a:ext cx="90450" cy="21700"/>
            </a:xfrm>
            <a:custGeom>
              <a:avLst/>
              <a:gdLst/>
              <a:ahLst/>
              <a:cxnLst/>
              <a:rect l="l" t="t" r="r" b="b"/>
              <a:pathLst>
                <a:path w="3618" h="868" extrusionOk="0">
                  <a:moveTo>
                    <a:pt x="1097" y="1"/>
                  </a:moveTo>
                  <a:lnTo>
                    <a:pt x="0" y="867"/>
                  </a:lnTo>
                  <a:lnTo>
                    <a:pt x="2657" y="867"/>
                  </a:lnTo>
                  <a:lnTo>
                    <a:pt x="361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6"/>
            <p:cNvSpPr/>
            <p:nvPr/>
          </p:nvSpPr>
          <p:spPr>
            <a:xfrm>
              <a:off x="6783025" y="3565700"/>
              <a:ext cx="85425" cy="21700"/>
            </a:xfrm>
            <a:custGeom>
              <a:avLst/>
              <a:gdLst/>
              <a:ahLst/>
              <a:cxnLst/>
              <a:rect l="l" t="t" r="r" b="b"/>
              <a:pathLst>
                <a:path w="3417" h="868" extrusionOk="0">
                  <a:moveTo>
                    <a:pt x="889" y="1"/>
                  </a:moveTo>
                  <a:lnTo>
                    <a:pt x="0" y="867"/>
                  </a:lnTo>
                  <a:lnTo>
                    <a:pt x="2659" y="867"/>
                  </a:lnTo>
                  <a:lnTo>
                    <a:pt x="341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6884325" y="3565700"/>
              <a:ext cx="80175" cy="21700"/>
            </a:xfrm>
            <a:custGeom>
              <a:avLst/>
              <a:gdLst/>
              <a:ahLst/>
              <a:cxnLst/>
              <a:rect l="l" t="t" r="r" b="b"/>
              <a:pathLst>
                <a:path w="3207" h="868" extrusionOk="0">
                  <a:moveTo>
                    <a:pt x="678" y="1"/>
                  </a:moveTo>
                  <a:lnTo>
                    <a:pt x="0" y="867"/>
                  </a:lnTo>
                  <a:lnTo>
                    <a:pt x="2650" y="867"/>
                  </a:lnTo>
                  <a:lnTo>
                    <a:pt x="320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6985400" y="3565700"/>
              <a:ext cx="75100" cy="21700"/>
            </a:xfrm>
            <a:custGeom>
              <a:avLst/>
              <a:gdLst/>
              <a:ahLst/>
              <a:cxnLst/>
              <a:rect l="l" t="t" r="r" b="b"/>
              <a:pathLst>
                <a:path w="3004" h="868" extrusionOk="0">
                  <a:moveTo>
                    <a:pt x="484" y="1"/>
                  </a:moveTo>
                  <a:lnTo>
                    <a:pt x="0" y="867"/>
                  </a:lnTo>
                  <a:lnTo>
                    <a:pt x="2657" y="867"/>
                  </a:lnTo>
                  <a:lnTo>
                    <a:pt x="300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7086700" y="3565700"/>
              <a:ext cx="69850" cy="21700"/>
            </a:xfrm>
            <a:custGeom>
              <a:avLst/>
              <a:gdLst/>
              <a:ahLst/>
              <a:cxnLst/>
              <a:rect l="l" t="t" r="r" b="b"/>
              <a:pathLst>
                <a:path w="2794" h="868" extrusionOk="0">
                  <a:moveTo>
                    <a:pt x="274" y="1"/>
                  </a:moveTo>
                  <a:lnTo>
                    <a:pt x="0" y="867"/>
                  </a:lnTo>
                  <a:lnTo>
                    <a:pt x="2657" y="867"/>
                  </a:lnTo>
                  <a:lnTo>
                    <a:pt x="279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7187775" y="3565700"/>
              <a:ext cx="66425" cy="21700"/>
            </a:xfrm>
            <a:custGeom>
              <a:avLst/>
              <a:gdLst/>
              <a:ahLst/>
              <a:cxnLst/>
              <a:rect l="l" t="t" r="r" b="b"/>
              <a:pathLst>
                <a:path w="2657" h="868" extrusionOk="0">
                  <a:moveTo>
                    <a:pt x="73" y="1"/>
                  </a:moveTo>
                  <a:lnTo>
                    <a:pt x="0" y="867"/>
                  </a:lnTo>
                  <a:lnTo>
                    <a:pt x="2657" y="867"/>
                  </a:lnTo>
                  <a:lnTo>
                    <a:pt x="2593"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26"/>
            <p:cNvSpPr/>
            <p:nvPr/>
          </p:nvSpPr>
          <p:spPr>
            <a:xfrm>
              <a:off x="7285600" y="3565700"/>
              <a:ext cx="69900" cy="21700"/>
            </a:xfrm>
            <a:custGeom>
              <a:avLst/>
              <a:gdLst/>
              <a:ahLst/>
              <a:cxnLst/>
              <a:rect l="l" t="t" r="r" b="b"/>
              <a:pathLst>
                <a:path w="2796" h="868" extrusionOk="0">
                  <a:moveTo>
                    <a:pt x="0" y="1"/>
                  </a:moveTo>
                  <a:lnTo>
                    <a:pt x="137" y="867"/>
                  </a:lnTo>
                  <a:lnTo>
                    <a:pt x="2796"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6"/>
            <p:cNvSpPr/>
            <p:nvPr/>
          </p:nvSpPr>
          <p:spPr>
            <a:xfrm>
              <a:off x="7381650" y="3565700"/>
              <a:ext cx="75100" cy="21700"/>
            </a:xfrm>
            <a:custGeom>
              <a:avLst/>
              <a:gdLst/>
              <a:ahLst/>
              <a:cxnLst/>
              <a:rect l="l" t="t" r="r" b="b"/>
              <a:pathLst>
                <a:path w="3004" h="868" extrusionOk="0">
                  <a:moveTo>
                    <a:pt x="1" y="1"/>
                  </a:moveTo>
                  <a:lnTo>
                    <a:pt x="347" y="867"/>
                  </a:lnTo>
                  <a:lnTo>
                    <a:pt x="3004"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7477700" y="3565700"/>
              <a:ext cx="80175" cy="21700"/>
            </a:xfrm>
            <a:custGeom>
              <a:avLst/>
              <a:gdLst/>
              <a:ahLst/>
              <a:cxnLst/>
              <a:rect l="l" t="t" r="r" b="b"/>
              <a:pathLst>
                <a:path w="3207" h="868" extrusionOk="0">
                  <a:moveTo>
                    <a:pt x="1" y="1"/>
                  </a:moveTo>
                  <a:lnTo>
                    <a:pt x="548" y="867"/>
                  </a:lnTo>
                  <a:lnTo>
                    <a:pt x="3207"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7573725" y="3565700"/>
              <a:ext cx="85400" cy="21700"/>
            </a:xfrm>
            <a:custGeom>
              <a:avLst/>
              <a:gdLst/>
              <a:ahLst/>
              <a:cxnLst/>
              <a:rect l="l" t="t" r="r" b="b"/>
              <a:pathLst>
                <a:path w="3416" h="868" extrusionOk="0">
                  <a:moveTo>
                    <a:pt x="0" y="1"/>
                  </a:moveTo>
                  <a:lnTo>
                    <a:pt x="759" y="867"/>
                  </a:lnTo>
                  <a:lnTo>
                    <a:pt x="3416" y="867"/>
                  </a:lnTo>
                  <a:lnTo>
                    <a:pt x="2529"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7669775" y="3565700"/>
              <a:ext cx="90650" cy="21700"/>
            </a:xfrm>
            <a:custGeom>
              <a:avLst/>
              <a:gdLst/>
              <a:ahLst/>
              <a:cxnLst/>
              <a:rect l="l" t="t" r="r" b="b"/>
              <a:pathLst>
                <a:path w="3626" h="868" extrusionOk="0">
                  <a:moveTo>
                    <a:pt x="0" y="1"/>
                  </a:moveTo>
                  <a:lnTo>
                    <a:pt x="967" y="867"/>
                  </a:lnTo>
                  <a:lnTo>
                    <a:pt x="3626" y="867"/>
                  </a:lnTo>
                  <a:lnTo>
                    <a:pt x="252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6633025" y="3600200"/>
              <a:ext cx="100925" cy="25450"/>
            </a:xfrm>
            <a:custGeom>
              <a:avLst/>
              <a:gdLst/>
              <a:ahLst/>
              <a:cxnLst/>
              <a:rect l="l" t="t" r="r" b="b"/>
              <a:pathLst>
                <a:path w="4037" h="1018" extrusionOk="0">
                  <a:moveTo>
                    <a:pt x="1300" y="0"/>
                  </a:moveTo>
                  <a:lnTo>
                    <a:pt x="1" y="1018"/>
                  </a:lnTo>
                  <a:lnTo>
                    <a:pt x="2896" y="1018"/>
                  </a:lnTo>
                  <a:lnTo>
                    <a:pt x="40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a:off x="6743325" y="3600200"/>
              <a:ext cx="94950" cy="25450"/>
            </a:xfrm>
            <a:custGeom>
              <a:avLst/>
              <a:gdLst/>
              <a:ahLst/>
              <a:cxnLst/>
              <a:rect l="l" t="t" r="r" b="b"/>
              <a:pathLst>
                <a:path w="3798" h="1018" extrusionOk="0">
                  <a:moveTo>
                    <a:pt x="1061" y="0"/>
                  </a:moveTo>
                  <a:lnTo>
                    <a:pt x="1" y="1018"/>
                  </a:lnTo>
                  <a:lnTo>
                    <a:pt x="2904" y="1018"/>
                  </a:lnTo>
                  <a:lnTo>
                    <a:pt x="3798"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6"/>
            <p:cNvSpPr/>
            <p:nvPr/>
          </p:nvSpPr>
          <p:spPr>
            <a:xfrm>
              <a:off x="6853825" y="3600200"/>
              <a:ext cx="622425" cy="25450"/>
            </a:xfrm>
            <a:custGeom>
              <a:avLst/>
              <a:gdLst/>
              <a:ahLst/>
              <a:cxnLst/>
              <a:rect l="l" t="t" r="r" b="b"/>
              <a:pathLst>
                <a:path w="24897" h="1018" extrusionOk="0">
                  <a:moveTo>
                    <a:pt x="808" y="0"/>
                  </a:moveTo>
                  <a:lnTo>
                    <a:pt x="0" y="1018"/>
                  </a:lnTo>
                  <a:lnTo>
                    <a:pt x="24897" y="1018"/>
                  </a:lnTo>
                  <a:lnTo>
                    <a:pt x="243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7499725" y="3600200"/>
              <a:ext cx="88650" cy="25450"/>
            </a:xfrm>
            <a:custGeom>
              <a:avLst/>
              <a:gdLst/>
              <a:ahLst/>
              <a:cxnLst/>
              <a:rect l="l" t="t" r="r" b="b"/>
              <a:pathLst>
                <a:path w="3546" h="1018" extrusionOk="0">
                  <a:moveTo>
                    <a:pt x="0" y="0"/>
                  </a:moveTo>
                  <a:lnTo>
                    <a:pt x="650" y="1018"/>
                  </a:lnTo>
                  <a:lnTo>
                    <a:pt x="3546" y="1018"/>
                  </a:lnTo>
                  <a:lnTo>
                    <a:pt x="273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7603875" y="3600200"/>
              <a:ext cx="94825" cy="25450"/>
            </a:xfrm>
            <a:custGeom>
              <a:avLst/>
              <a:gdLst/>
              <a:ahLst/>
              <a:cxnLst/>
              <a:rect l="l" t="t" r="r" b="b"/>
              <a:pathLst>
                <a:path w="3793" h="1018" extrusionOk="0">
                  <a:moveTo>
                    <a:pt x="0" y="0"/>
                  </a:moveTo>
                  <a:lnTo>
                    <a:pt x="896" y="1018"/>
                  </a:lnTo>
                  <a:lnTo>
                    <a:pt x="3792" y="1018"/>
                  </a:lnTo>
                  <a:lnTo>
                    <a:pt x="27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7708200" y="3600200"/>
              <a:ext cx="100975" cy="25450"/>
            </a:xfrm>
            <a:custGeom>
              <a:avLst/>
              <a:gdLst/>
              <a:ahLst/>
              <a:cxnLst/>
              <a:rect l="l" t="t" r="r" b="b"/>
              <a:pathLst>
                <a:path w="4039" h="1018" extrusionOk="0">
                  <a:moveTo>
                    <a:pt x="0" y="0"/>
                  </a:moveTo>
                  <a:lnTo>
                    <a:pt x="1142" y="1018"/>
                  </a:lnTo>
                  <a:lnTo>
                    <a:pt x="4038" y="1018"/>
                  </a:lnTo>
                  <a:lnTo>
                    <a:pt x="27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6871500" y="3510825"/>
              <a:ext cx="68600" cy="15925"/>
            </a:xfrm>
            <a:custGeom>
              <a:avLst/>
              <a:gdLst/>
              <a:ahLst/>
              <a:cxnLst/>
              <a:rect l="l" t="t" r="r" b="b"/>
              <a:pathLst>
                <a:path w="2744" h="637" extrusionOk="0">
                  <a:moveTo>
                    <a:pt x="621" y="0"/>
                  </a:moveTo>
                  <a:lnTo>
                    <a:pt x="0" y="636"/>
                  </a:lnTo>
                  <a:lnTo>
                    <a:pt x="2224" y="636"/>
                  </a:lnTo>
                  <a:lnTo>
                    <a:pt x="274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a:off x="6950900" y="3510825"/>
              <a:ext cx="65200" cy="15925"/>
            </a:xfrm>
            <a:custGeom>
              <a:avLst/>
              <a:gdLst/>
              <a:ahLst/>
              <a:cxnLst/>
              <a:rect l="l" t="t" r="r" b="b"/>
              <a:pathLst>
                <a:path w="2608" h="637" extrusionOk="0">
                  <a:moveTo>
                    <a:pt x="477" y="0"/>
                  </a:moveTo>
                  <a:lnTo>
                    <a:pt x="1" y="636"/>
                  </a:lnTo>
                  <a:lnTo>
                    <a:pt x="2226" y="636"/>
                  </a:lnTo>
                  <a:lnTo>
                    <a:pt x="260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a:off x="7030375" y="3510825"/>
              <a:ext cx="61550" cy="15925"/>
            </a:xfrm>
            <a:custGeom>
              <a:avLst/>
              <a:gdLst/>
              <a:ahLst/>
              <a:cxnLst/>
              <a:rect l="l" t="t" r="r" b="b"/>
              <a:pathLst>
                <a:path w="2462" h="637" extrusionOk="0">
                  <a:moveTo>
                    <a:pt x="338" y="0"/>
                  </a:moveTo>
                  <a:lnTo>
                    <a:pt x="0" y="636"/>
                  </a:lnTo>
                  <a:lnTo>
                    <a:pt x="2224" y="636"/>
                  </a:lnTo>
                  <a:lnTo>
                    <a:pt x="2461"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a:off x="7109775" y="3510825"/>
              <a:ext cx="58175" cy="15925"/>
            </a:xfrm>
            <a:custGeom>
              <a:avLst/>
              <a:gdLst/>
              <a:ahLst/>
              <a:cxnLst/>
              <a:rect l="l" t="t" r="r" b="b"/>
              <a:pathLst>
                <a:path w="2327" h="637" extrusionOk="0">
                  <a:moveTo>
                    <a:pt x="204" y="0"/>
                  </a:moveTo>
                  <a:lnTo>
                    <a:pt x="1" y="636"/>
                  </a:lnTo>
                  <a:lnTo>
                    <a:pt x="2224" y="636"/>
                  </a:lnTo>
                  <a:lnTo>
                    <a:pt x="232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7189200" y="3510825"/>
              <a:ext cx="55650" cy="15925"/>
            </a:xfrm>
            <a:custGeom>
              <a:avLst/>
              <a:gdLst/>
              <a:ahLst/>
              <a:cxnLst/>
              <a:rect l="l" t="t" r="r" b="b"/>
              <a:pathLst>
                <a:path w="2226" h="637" extrusionOk="0">
                  <a:moveTo>
                    <a:pt x="59" y="0"/>
                  </a:moveTo>
                  <a:lnTo>
                    <a:pt x="0" y="636"/>
                  </a:lnTo>
                  <a:lnTo>
                    <a:pt x="2226" y="636"/>
                  </a:lnTo>
                  <a:lnTo>
                    <a:pt x="218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7266675" y="3510825"/>
              <a:ext cx="57600" cy="15925"/>
            </a:xfrm>
            <a:custGeom>
              <a:avLst/>
              <a:gdLst/>
              <a:ahLst/>
              <a:cxnLst/>
              <a:rect l="l" t="t" r="r" b="b"/>
              <a:pathLst>
                <a:path w="2304" h="637" extrusionOk="0">
                  <a:moveTo>
                    <a:pt x="0" y="0"/>
                  </a:moveTo>
                  <a:lnTo>
                    <a:pt x="80" y="636"/>
                  </a:lnTo>
                  <a:lnTo>
                    <a:pt x="230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7345175" y="3510825"/>
              <a:ext cx="61250" cy="15925"/>
            </a:xfrm>
            <a:custGeom>
              <a:avLst/>
              <a:gdLst/>
              <a:ahLst/>
              <a:cxnLst/>
              <a:rect l="l" t="t" r="r" b="b"/>
              <a:pathLst>
                <a:path w="2450" h="637" extrusionOk="0">
                  <a:moveTo>
                    <a:pt x="0" y="0"/>
                  </a:moveTo>
                  <a:lnTo>
                    <a:pt x="224" y="636"/>
                  </a:lnTo>
                  <a:lnTo>
                    <a:pt x="2449"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7465400" y="3510825"/>
              <a:ext cx="66825" cy="15925"/>
            </a:xfrm>
            <a:custGeom>
              <a:avLst/>
              <a:gdLst/>
              <a:ahLst/>
              <a:cxnLst/>
              <a:rect l="l" t="t" r="r" b="b"/>
              <a:pathLst>
                <a:path w="2673" h="637" extrusionOk="0">
                  <a:moveTo>
                    <a:pt x="0" y="0"/>
                  </a:moveTo>
                  <a:lnTo>
                    <a:pt x="449" y="636"/>
                  </a:lnTo>
                  <a:lnTo>
                    <a:pt x="267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p:nvPr/>
          </p:nvSpPr>
          <p:spPr>
            <a:xfrm>
              <a:off x="7537450" y="3510825"/>
              <a:ext cx="70250" cy="15925"/>
            </a:xfrm>
            <a:custGeom>
              <a:avLst/>
              <a:gdLst/>
              <a:ahLst/>
              <a:cxnLst/>
              <a:rect l="l" t="t" r="r" b="b"/>
              <a:pathLst>
                <a:path w="2810" h="637" extrusionOk="0">
                  <a:moveTo>
                    <a:pt x="1" y="0"/>
                  </a:moveTo>
                  <a:lnTo>
                    <a:pt x="585" y="636"/>
                  </a:lnTo>
                  <a:lnTo>
                    <a:pt x="2810" y="636"/>
                  </a:lnTo>
                  <a:lnTo>
                    <a:pt x="2130"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7609625" y="3510825"/>
              <a:ext cx="73500" cy="15925"/>
            </a:xfrm>
            <a:custGeom>
              <a:avLst/>
              <a:gdLst/>
              <a:ahLst/>
              <a:cxnLst/>
              <a:rect l="l" t="t" r="r" b="b"/>
              <a:pathLst>
                <a:path w="2940" h="637" extrusionOk="0">
                  <a:moveTo>
                    <a:pt x="1" y="0"/>
                  </a:moveTo>
                  <a:lnTo>
                    <a:pt x="716" y="636"/>
                  </a:lnTo>
                  <a:lnTo>
                    <a:pt x="2940" y="636"/>
                  </a:lnTo>
                  <a:lnTo>
                    <a:pt x="212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7030375" y="3651275"/>
              <a:ext cx="381450" cy="70950"/>
            </a:xfrm>
            <a:custGeom>
              <a:avLst/>
              <a:gdLst/>
              <a:ahLst/>
              <a:cxnLst/>
              <a:rect l="l" t="t" r="r" b="b"/>
              <a:pathLst>
                <a:path w="15258" h="2838" extrusionOk="0">
                  <a:moveTo>
                    <a:pt x="1205" y="0"/>
                  </a:moveTo>
                  <a:lnTo>
                    <a:pt x="0" y="2837"/>
                  </a:lnTo>
                  <a:lnTo>
                    <a:pt x="15258" y="2837"/>
                  </a:lnTo>
                  <a:lnTo>
                    <a:pt x="14052"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6384600" y="3756675"/>
              <a:ext cx="1672950" cy="27850"/>
            </a:xfrm>
            <a:custGeom>
              <a:avLst/>
              <a:gdLst/>
              <a:ahLst/>
              <a:cxnLst/>
              <a:rect l="l" t="t" r="r" b="b"/>
              <a:pathLst>
                <a:path w="66918" h="1114" extrusionOk="0">
                  <a:moveTo>
                    <a:pt x="0" y="1"/>
                  </a:moveTo>
                  <a:lnTo>
                    <a:pt x="0" y="124"/>
                  </a:lnTo>
                  <a:cubicBezTo>
                    <a:pt x="0" y="673"/>
                    <a:pt x="449" y="1114"/>
                    <a:pt x="997" y="1114"/>
                  </a:cubicBezTo>
                  <a:lnTo>
                    <a:pt x="65921" y="1114"/>
                  </a:lnTo>
                  <a:cubicBezTo>
                    <a:pt x="66471" y="1114"/>
                    <a:pt x="66918" y="673"/>
                    <a:pt x="66918" y="124"/>
                  </a:cubicBezTo>
                  <a:lnTo>
                    <a:pt x="66918"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7012825" y="2590700"/>
              <a:ext cx="439600" cy="745025"/>
            </a:xfrm>
            <a:custGeom>
              <a:avLst/>
              <a:gdLst/>
              <a:ahLst/>
              <a:cxnLst/>
              <a:rect l="l" t="t" r="r" b="b"/>
              <a:pathLst>
                <a:path w="17584" h="29801" extrusionOk="0">
                  <a:moveTo>
                    <a:pt x="520" y="1"/>
                  </a:moveTo>
                  <a:cubicBezTo>
                    <a:pt x="233" y="1"/>
                    <a:pt x="0" y="238"/>
                    <a:pt x="0" y="528"/>
                  </a:cubicBezTo>
                  <a:lnTo>
                    <a:pt x="0" y="29280"/>
                  </a:lnTo>
                  <a:cubicBezTo>
                    <a:pt x="0" y="29570"/>
                    <a:pt x="233" y="29800"/>
                    <a:pt x="520" y="29800"/>
                  </a:cubicBezTo>
                  <a:lnTo>
                    <a:pt x="17064" y="29800"/>
                  </a:lnTo>
                  <a:cubicBezTo>
                    <a:pt x="17353" y="29800"/>
                    <a:pt x="17584" y="29570"/>
                    <a:pt x="17584" y="29280"/>
                  </a:cubicBezTo>
                  <a:lnTo>
                    <a:pt x="17584" y="528"/>
                  </a:lnTo>
                  <a:cubicBezTo>
                    <a:pt x="17584" y="238"/>
                    <a:pt x="17353" y="1"/>
                    <a:pt x="17064"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7029625" y="2619400"/>
              <a:ext cx="405850" cy="623175"/>
            </a:xfrm>
            <a:custGeom>
              <a:avLst/>
              <a:gdLst/>
              <a:ahLst/>
              <a:cxnLst/>
              <a:rect l="l" t="t" r="r" b="b"/>
              <a:pathLst>
                <a:path w="16234" h="24927" extrusionOk="0">
                  <a:moveTo>
                    <a:pt x="1" y="0"/>
                  </a:moveTo>
                  <a:lnTo>
                    <a:pt x="1" y="24926"/>
                  </a:lnTo>
                  <a:lnTo>
                    <a:pt x="16234" y="24926"/>
                  </a:lnTo>
                  <a:lnTo>
                    <a:pt x="162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7207775" y="3265850"/>
              <a:ext cx="49675" cy="49500"/>
            </a:xfrm>
            <a:custGeom>
              <a:avLst/>
              <a:gdLst/>
              <a:ahLst/>
              <a:cxnLst/>
              <a:rect l="l" t="t" r="r" b="b"/>
              <a:pathLst>
                <a:path w="1987" h="1980" extrusionOk="0">
                  <a:moveTo>
                    <a:pt x="990" y="1"/>
                  </a:moveTo>
                  <a:cubicBezTo>
                    <a:pt x="450" y="1"/>
                    <a:pt x="1" y="441"/>
                    <a:pt x="1" y="990"/>
                  </a:cubicBezTo>
                  <a:cubicBezTo>
                    <a:pt x="1" y="1538"/>
                    <a:pt x="450" y="1980"/>
                    <a:pt x="990" y="1980"/>
                  </a:cubicBezTo>
                  <a:cubicBezTo>
                    <a:pt x="1540" y="1980"/>
                    <a:pt x="1987" y="1538"/>
                    <a:pt x="1987" y="990"/>
                  </a:cubicBezTo>
                  <a:cubicBezTo>
                    <a:pt x="1987" y="441"/>
                    <a:pt x="1540" y="1"/>
                    <a:pt x="99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6479400" y="2713275"/>
              <a:ext cx="285975" cy="285975"/>
            </a:xfrm>
            <a:custGeom>
              <a:avLst/>
              <a:gdLst/>
              <a:ahLst/>
              <a:cxnLst/>
              <a:rect l="l" t="t" r="r" b="b"/>
              <a:pathLst>
                <a:path w="11439" h="11439" extrusionOk="0">
                  <a:moveTo>
                    <a:pt x="2217" y="1"/>
                  </a:moveTo>
                  <a:cubicBezTo>
                    <a:pt x="990" y="1"/>
                    <a:pt x="0" y="997"/>
                    <a:pt x="0" y="2217"/>
                  </a:cubicBezTo>
                  <a:lnTo>
                    <a:pt x="0" y="9229"/>
                  </a:lnTo>
                  <a:cubicBezTo>
                    <a:pt x="0" y="10449"/>
                    <a:pt x="990" y="11439"/>
                    <a:pt x="2217" y="11439"/>
                  </a:cubicBezTo>
                  <a:lnTo>
                    <a:pt x="9222" y="11439"/>
                  </a:lnTo>
                  <a:cubicBezTo>
                    <a:pt x="10449" y="11439"/>
                    <a:pt x="11438" y="10449"/>
                    <a:pt x="11438" y="9229"/>
                  </a:cubicBezTo>
                  <a:lnTo>
                    <a:pt x="11438" y="2217"/>
                  </a:lnTo>
                  <a:cubicBezTo>
                    <a:pt x="11438" y="997"/>
                    <a:pt x="10449" y="1"/>
                    <a:pt x="922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6462400" y="2696475"/>
              <a:ext cx="319950" cy="319725"/>
            </a:xfrm>
            <a:custGeom>
              <a:avLst/>
              <a:gdLst/>
              <a:ahLst/>
              <a:cxnLst/>
              <a:rect l="l" t="t" r="r" b="b"/>
              <a:pathLst>
                <a:path w="12798" h="12789" fill="none" extrusionOk="0">
                  <a:moveTo>
                    <a:pt x="10319" y="12788"/>
                  </a:moveTo>
                  <a:lnTo>
                    <a:pt x="2477" y="12788"/>
                  </a:lnTo>
                  <a:cubicBezTo>
                    <a:pt x="1114" y="12788"/>
                    <a:pt x="1" y="11684"/>
                    <a:pt x="1" y="10312"/>
                  </a:cubicBezTo>
                  <a:lnTo>
                    <a:pt x="1" y="2477"/>
                  </a:lnTo>
                  <a:cubicBezTo>
                    <a:pt x="1" y="1106"/>
                    <a:pt x="1114" y="0"/>
                    <a:pt x="2477" y="0"/>
                  </a:cubicBezTo>
                  <a:lnTo>
                    <a:pt x="10319" y="0"/>
                  </a:lnTo>
                  <a:cubicBezTo>
                    <a:pt x="11685" y="0"/>
                    <a:pt x="12798" y="1106"/>
                    <a:pt x="12798" y="2477"/>
                  </a:cubicBezTo>
                  <a:lnTo>
                    <a:pt x="12798" y="10312"/>
                  </a:lnTo>
                  <a:cubicBezTo>
                    <a:pt x="12798" y="11684"/>
                    <a:pt x="11685" y="12788"/>
                    <a:pt x="10319" y="12788"/>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6519825" y="2819950"/>
              <a:ext cx="57975" cy="77325"/>
            </a:xfrm>
            <a:custGeom>
              <a:avLst/>
              <a:gdLst/>
              <a:ahLst/>
              <a:cxnLst/>
              <a:rect l="l" t="t" r="r" b="b"/>
              <a:pathLst>
                <a:path w="2319" h="3093" extrusionOk="0">
                  <a:moveTo>
                    <a:pt x="1033" y="579"/>
                  </a:moveTo>
                  <a:cubicBezTo>
                    <a:pt x="1293" y="579"/>
                    <a:pt x="1619" y="622"/>
                    <a:pt x="1619" y="940"/>
                  </a:cubicBezTo>
                  <a:cubicBezTo>
                    <a:pt x="1619" y="1229"/>
                    <a:pt x="1373" y="1316"/>
                    <a:pt x="1134" y="1316"/>
                  </a:cubicBezTo>
                  <a:lnTo>
                    <a:pt x="680" y="1316"/>
                  </a:lnTo>
                  <a:lnTo>
                    <a:pt x="680" y="579"/>
                  </a:lnTo>
                  <a:close/>
                  <a:moveTo>
                    <a:pt x="0" y="0"/>
                  </a:moveTo>
                  <a:lnTo>
                    <a:pt x="0" y="3092"/>
                  </a:lnTo>
                  <a:lnTo>
                    <a:pt x="680" y="3092"/>
                  </a:lnTo>
                  <a:lnTo>
                    <a:pt x="680" y="1886"/>
                  </a:lnTo>
                  <a:lnTo>
                    <a:pt x="1177" y="1886"/>
                  </a:lnTo>
                  <a:cubicBezTo>
                    <a:pt x="1827" y="1886"/>
                    <a:pt x="2319" y="1662"/>
                    <a:pt x="2319" y="940"/>
                  </a:cubicBezTo>
                  <a:cubicBezTo>
                    <a:pt x="2319" y="210"/>
                    <a:pt x="1792" y="0"/>
                    <a:pt x="114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6588625" y="2819950"/>
              <a:ext cx="67000" cy="77325"/>
            </a:xfrm>
            <a:custGeom>
              <a:avLst/>
              <a:gdLst/>
              <a:ahLst/>
              <a:cxnLst/>
              <a:rect l="l" t="t" r="r" b="b"/>
              <a:pathLst>
                <a:path w="2680" h="3093" extrusionOk="0">
                  <a:moveTo>
                    <a:pt x="0" y="0"/>
                  </a:moveTo>
                  <a:lnTo>
                    <a:pt x="0" y="3092"/>
                  </a:lnTo>
                  <a:lnTo>
                    <a:pt x="678" y="3092"/>
                  </a:lnTo>
                  <a:lnTo>
                    <a:pt x="678" y="1756"/>
                  </a:lnTo>
                  <a:lnTo>
                    <a:pt x="2000" y="1756"/>
                  </a:lnTo>
                  <a:lnTo>
                    <a:pt x="2000" y="3092"/>
                  </a:lnTo>
                  <a:lnTo>
                    <a:pt x="2679" y="3092"/>
                  </a:lnTo>
                  <a:lnTo>
                    <a:pt x="2679" y="0"/>
                  </a:lnTo>
                  <a:lnTo>
                    <a:pt x="2000" y="0"/>
                  </a:lnTo>
                  <a:lnTo>
                    <a:pt x="2000" y="1156"/>
                  </a:lnTo>
                  <a:lnTo>
                    <a:pt x="678" y="1156"/>
                  </a:lnTo>
                  <a:lnTo>
                    <a:pt x="67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6671275" y="2819950"/>
              <a:ext cx="58000" cy="77325"/>
            </a:xfrm>
            <a:custGeom>
              <a:avLst/>
              <a:gdLst/>
              <a:ahLst/>
              <a:cxnLst/>
              <a:rect l="l" t="t" r="r" b="b"/>
              <a:pathLst>
                <a:path w="2320" h="3093" extrusionOk="0">
                  <a:moveTo>
                    <a:pt x="1027" y="579"/>
                  </a:moveTo>
                  <a:cubicBezTo>
                    <a:pt x="1287" y="579"/>
                    <a:pt x="1611" y="622"/>
                    <a:pt x="1611" y="940"/>
                  </a:cubicBezTo>
                  <a:cubicBezTo>
                    <a:pt x="1611" y="1229"/>
                    <a:pt x="1373" y="1316"/>
                    <a:pt x="1134" y="1316"/>
                  </a:cubicBezTo>
                  <a:lnTo>
                    <a:pt x="680" y="1316"/>
                  </a:lnTo>
                  <a:lnTo>
                    <a:pt x="680" y="579"/>
                  </a:lnTo>
                  <a:close/>
                  <a:moveTo>
                    <a:pt x="1" y="0"/>
                  </a:moveTo>
                  <a:lnTo>
                    <a:pt x="1" y="3092"/>
                  </a:lnTo>
                  <a:lnTo>
                    <a:pt x="680" y="3092"/>
                  </a:lnTo>
                  <a:lnTo>
                    <a:pt x="680" y="1886"/>
                  </a:lnTo>
                  <a:lnTo>
                    <a:pt x="1178" y="1886"/>
                  </a:lnTo>
                  <a:cubicBezTo>
                    <a:pt x="1827" y="1886"/>
                    <a:pt x="2320" y="1662"/>
                    <a:pt x="2320" y="940"/>
                  </a:cubicBezTo>
                  <a:cubicBezTo>
                    <a:pt x="2320" y="210"/>
                    <a:pt x="1784" y="0"/>
                    <a:pt x="11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7650271" y="3082975"/>
              <a:ext cx="285975" cy="28597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26"/>
            <p:cNvSpPr/>
            <p:nvPr/>
          </p:nvSpPr>
          <p:spPr>
            <a:xfrm>
              <a:off x="7629525" y="3074650"/>
              <a:ext cx="319725" cy="319950"/>
            </a:xfrm>
            <a:custGeom>
              <a:avLst/>
              <a:gdLst/>
              <a:ahLst/>
              <a:cxnLst/>
              <a:rect l="l" t="t" r="r" b="b"/>
              <a:pathLst>
                <a:path w="12789" h="12798" fill="none" extrusionOk="0">
                  <a:moveTo>
                    <a:pt x="10312" y="12797"/>
                  </a:moveTo>
                  <a:lnTo>
                    <a:pt x="2477" y="12797"/>
                  </a:lnTo>
                  <a:cubicBezTo>
                    <a:pt x="1104" y="12797"/>
                    <a:pt x="0" y="11685"/>
                    <a:pt x="0" y="10321"/>
                  </a:cubicBezTo>
                  <a:lnTo>
                    <a:pt x="0" y="2479"/>
                  </a:lnTo>
                  <a:cubicBezTo>
                    <a:pt x="0" y="1113"/>
                    <a:pt x="1104" y="1"/>
                    <a:pt x="2477" y="1"/>
                  </a:cubicBezTo>
                  <a:lnTo>
                    <a:pt x="10312" y="1"/>
                  </a:lnTo>
                  <a:cubicBezTo>
                    <a:pt x="11683" y="1"/>
                    <a:pt x="12788" y="1113"/>
                    <a:pt x="12788" y="2479"/>
                  </a:cubicBezTo>
                  <a:lnTo>
                    <a:pt x="12788" y="10321"/>
                  </a:lnTo>
                  <a:cubicBezTo>
                    <a:pt x="12788" y="11685"/>
                    <a:pt x="11683"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7684750" y="3182625"/>
              <a:ext cx="72775" cy="84850"/>
            </a:xfrm>
            <a:custGeom>
              <a:avLst/>
              <a:gdLst/>
              <a:ahLst/>
              <a:cxnLst/>
              <a:rect l="l" t="t" r="r" b="b"/>
              <a:pathLst>
                <a:path w="2911" h="3394" extrusionOk="0">
                  <a:moveTo>
                    <a:pt x="1741" y="0"/>
                  </a:moveTo>
                  <a:cubicBezTo>
                    <a:pt x="737" y="0"/>
                    <a:pt x="1" y="664"/>
                    <a:pt x="1" y="1697"/>
                  </a:cubicBezTo>
                  <a:cubicBezTo>
                    <a:pt x="1" y="2730"/>
                    <a:pt x="737" y="3394"/>
                    <a:pt x="1741" y="3394"/>
                  </a:cubicBezTo>
                  <a:cubicBezTo>
                    <a:pt x="2181" y="3394"/>
                    <a:pt x="2644" y="3213"/>
                    <a:pt x="2911" y="2830"/>
                  </a:cubicBezTo>
                  <a:lnTo>
                    <a:pt x="2318" y="2390"/>
                  </a:lnTo>
                  <a:cubicBezTo>
                    <a:pt x="2174" y="2607"/>
                    <a:pt x="1935" y="2737"/>
                    <a:pt x="1654" y="2737"/>
                  </a:cubicBezTo>
                  <a:cubicBezTo>
                    <a:pt x="1134" y="2737"/>
                    <a:pt x="744" y="2297"/>
                    <a:pt x="744" y="1697"/>
                  </a:cubicBezTo>
                  <a:cubicBezTo>
                    <a:pt x="744" y="1097"/>
                    <a:pt x="1134" y="657"/>
                    <a:pt x="1675" y="657"/>
                  </a:cubicBezTo>
                  <a:cubicBezTo>
                    <a:pt x="1935" y="657"/>
                    <a:pt x="2145" y="751"/>
                    <a:pt x="2281" y="924"/>
                  </a:cubicBezTo>
                  <a:lnTo>
                    <a:pt x="2831" y="477"/>
                  </a:lnTo>
                  <a:cubicBezTo>
                    <a:pt x="2557" y="123"/>
                    <a:pt x="2101" y="0"/>
                    <a:pt x="17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6"/>
            <p:cNvSpPr/>
            <p:nvPr/>
          </p:nvSpPr>
          <p:spPr>
            <a:xfrm>
              <a:off x="7765600" y="3199600"/>
              <a:ext cx="62500" cy="62475"/>
            </a:xfrm>
            <a:custGeom>
              <a:avLst/>
              <a:gdLst/>
              <a:ahLst/>
              <a:cxnLst/>
              <a:rect l="l" t="t" r="r" b="b"/>
              <a:pathLst>
                <a:path w="2500" h="2499" extrusionOk="0">
                  <a:moveTo>
                    <a:pt x="962" y="1"/>
                  </a:moveTo>
                  <a:lnTo>
                    <a:pt x="962" y="961"/>
                  </a:lnTo>
                  <a:lnTo>
                    <a:pt x="1" y="961"/>
                  </a:lnTo>
                  <a:lnTo>
                    <a:pt x="1" y="1538"/>
                  </a:lnTo>
                  <a:lnTo>
                    <a:pt x="962" y="1538"/>
                  </a:lnTo>
                  <a:lnTo>
                    <a:pt x="962" y="2498"/>
                  </a:lnTo>
                  <a:lnTo>
                    <a:pt x="1540" y="2498"/>
                  </a:lnTo>
                  <a:lnTo>
                    <a:pt x="1540" y="1538"/>
                  </a:lnTo>
                  <a:lnTo>
                    <a:pt x="2500" y="1538"/>
                  </a:lnTo>
                  <a:lnTo>
                    <a:pt x="2500" y="961"/>
                  </a:lnTo>
                  <a:lnTo>
                    <a:pt x="1540" y="961"/>
                  </a:lnTo>
                  <a:lnTo>
                    <a:pt x="1540"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7841425" y="3199600"/>
              <a:ext cx="62500" cy="62475"/>
            </a:xfrm>
            <a:custGeom>
              <a:avLst/>
              <a:gdLst/>
              <a:ahLst/>
              <a:cxnLst/>
              <a:rect l="l" t="t" r="r" b="b"/>
              <a:pathLst>
                <a:path w="2500" h="2499" extrusionOk="0">
                  <a:moveTo>
                    <a:pt x="962" y="1"/>
                  </a:moveTo>
                  <a:lnTo>
                    <a:pt x="962" y="961"/>
                  </a:lnTo>
                  <a:lnTo>
                    <a:pt x="0" y="961"/>
                  </a:lnTo>
                  <a:lnTo>
                    <a:pt x="0" y="1538"/>
                  </a:lnTo>
                  <a:lnTo>
                    <a:pt x="962" y="1538"/>
                  </a:lnTo>
                  <a:lnTo>
                    <a:pt x="962" y="2498"/>
                  </a:lnTo>
                  <a:lnTo>
                    <a:pt x="1539" y="2498"/>
                  </a:lnTo>
                  <a:lnTo>
                    <a:pt x="1539" y="1538"/>
                  </a:lnTo>
                  <a:lnTo>
                    <a:pt x="2499" y="1538"/>
                  </a:lnTo>
                  <a:lnTo>
                    <a:pt x="2499" y="961"/>
                  </a:lnTo>
                  <a:lnTo>
                    <a:pt x="1539" y="961"/>
                  </a:lnTo>
                  <a:lnTo>
                    <a:pt x="1539"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7561100" y="2783125"/>
              <a:ext cx="202750" cy="202750"/>
            </a:xfrm>
            <a:custGeom>
              <a:avLst/>
              <a:gdLst/>
              <a:ahLst/>
              <a:cxnLst/>
              <a:rect l="l" t="t" r="r" b="b"/>
              <a:pathLst>
                <a:path w="8110" h="8110" extrusionOk="0">
                  <a:moveTo>
                    <a:pt x="1567" y="0"/>
                  </a:moveTo>
                  <a:cubicBezTo>
                    <a:pt x="701" y="0"/>
                    <a:pt x="1" y="700"/>
                    <a:pt x="1" y="1567"/>
                  </a:cubicBezTo>
                  <a:lnTo>
                    <a:pt x="1" y="6542"/>
                  </a:lnTo>
                  <a:cubicBezTo>
                    <a:pt x="1" y="7409"/>
                    <a:pt x="701" y="8109"/>
                    <a:pt x="1567" y="8109"/>
                  </a:cubicBezTo>
                  <a:lnTo>
                    <a:pt x="6534" y="8109"/>
                  </a:lnTo>
                  <a:cubicBezTo>
                    <a:pt x="7401" y="8109"/>
                    <a:pt x="8110" y="7409"/>
                    <a:pt x="8110" y="6542"/>
                  </a:cubicBezTo>
                  <a:lnTo>
                    <a:pt x="8110" y="1567"/>
                  </a:lnTo>
                  <a:cubicBezTo>
                    <a:pt x="8110" y="700"/>
                    <a:pt x="7401" y="0"/>
                    <a:pt x="6534"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7548975" y="2771200"/>
              <a:ext cx="226800" cy="226800"/>
            </a:xfrm>
            <a:custGeom>
              <a:avLst/>
              <a:gdLst/>
              <a:ahLst/>
              <a:cxnLst/>
              <a:rect l="l" t="t" r="r" b="b"/>
              <a:pathLst>
                <a:path w="9072" h="9072" fill="none" extrusionOk="0">
                  <a:moveTo>
                    <a:pt x="7316" y="9071"/>
                  </a:moveTo>
                  <a:lnTo>
                    <a:pt x="1756" y="9071"/>
                  </a:lnTo>
                  <a:cubicBezTo>
                    <a:pt x="789" y="9071"/>
                    <a:pt x="0" y="8283"/>
                    <a:pt x="0" y="7309"/>
                  </a:cubicBezTo>
                  <a:lnTo>
                    <a:pt x="0" y="1756"/>
                  </a:lnTo>
                  <a:cubicBezTo>
                    <a:pt x="0" y="781"/>
                    <a:pt x="789" y="1"/>
                    <a:pt x="1756" y="1"/>
                  </a:cubicBezTo>
                  <a:lnTo>
                    <a:pt x="7316" y="1"/>
                  </a:lnTo>
                  <a:cubicBezTo>
                    <a:pt x="8284" y="1"/>
                    <a:pt x="9071" y="781"/>
                    <a:pt x="9071" y="1756"/>
                  </a:cubicBezTo>
                  <a:lnTo>
                    <a:pt x="9071" y="7309"/>
                  </a:lnTo>
                  <a:cubicBezTo>
                    <a:pt x="9071" y="8283"/>
                    <a:pt x="8284" y="9071"/>
                    <a:pt x="7316" y="9071"/>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7587275" y="2861850"/>
              <a:ext cx="37025" cy="42425"/>
            </a:xfrm>
            <a:custGeom>
              <a:avLst/>
              <a:gdLst/>
              <a:ahLst/>
              <a:cxnLst/>
              <a:rect l="l" t="t" r="r" b="b"/>
              <a:pathLst>
                <a:path w="1481" h="1697" extrusionOk="0">
                  <a:moveTo>
                    <a:pt x="0" y="0"/>
                  </a:moveTo>
                  <a:lnTo>
                    <a:pt x="0" y="1697"/>
                  </a:lnTo>
                  <a:lnTo>
                    <a:pt x="375" y="1697"/>
                  </a:lnTo>
                  <a:lnTo>
                    <a:pt x="375" y="960"/>
                  </a:lnTo>
                  <a:lnTo>
                    <a:pt x="1104" y="960"/>
                  </a:lnTo>
                  <a:lnTo>
                    <a:pt x="1104" y="1697"/>
                  </a:lnTo>
                  <a:lnTo>
                    <a:pt x="1480" y="1697"/>
                  </a:lnTo>
                  <a:lnTo>
                    <a:pt x="1480" y="0"/>
                  </a:lnTo>
                  <a:lnTo>
                    <a:pt x="1104" y="0"/>
                  </a:lnTo>
                  <a:lnTo>
                    <a:pt x="1104" y="636"/>
                  </a:lnTo>
                  <a:lnTo>
                    <a:pt x="375" y="636"/>
                  </a:lnTo>
                  <a:lnTo>
                    <a:pt x="37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7628950" y="2861850"/>
              <a:ext cx="33600" cy="42425"/>
            </a:xfrm>
            <a:custGeom>
              <a:avLst/>
              <a:gdLst/>
              <a:ahLst/>
              <a:cxnLst/>
              <a:rect l="l" t="t" r="r" b="b"/>
              <a:pathLst>
                <a:path w="1344" h="1697" extrusionOk="0">
                  <a:moveTo>
                    <a:pt x="1" y="0"/>
                  </a:moveTo>
                  <a:lnTo>
                    <a:pt x="1" y="333"/>
                  </a:lnTo>
                  <a:lnTo>
                    <a:pt x="484" y="333"/>
                  </a:lnTo>
                  <a:lnTo>
                    <a:pt x="484" y="1697"/>
                  </a:lnTo>
                  <a:lnTo>
                    <a:pt x="860" y="1697"/>
                  </a:lnTo>
                  <a:lnTo>
                    <a:pt x="860" y="333"/>
                  </a:lnTo>
                  <a:lnTo>
                    <a:pt x="1344" y="333"/>
                  </a:lnTo>
                  <a:lnTo>
                    <a:pt x="1344"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7667250" y="2861850"/>
              <a:ext cx="48025" cy="42425"/>
            </a:xfrm>
            <a:custGeom>
              <a:avLst/>
              <a:gdLst/>
              <a:ahLst/>
              <a:cxnLst/>
              <a:rect l="l" t="t" r="r" b="b"/>
              <a:pathLst>
                <a:path w="1921" h="1697" extrusionOk="0">
                  <a:moveTo>
                    <a:pt x="1" y="0"/>
                  </a:moveTo>
                  <a:lnTo>
                    <a:pt x="1" y="1697"/>
                  </a:lnTo>
                  <a:lnTo>
                    <a:pt x="375" y="1697"/>
                  </a:lnTo>
                  <a:lnTo>
                    <a:pt x="375" y="397"/>
                  </a:lnTo>
                  <a:lnTo>
                    <a:pt x="382" y="397"/>
                  </a:lnTo>
                  <a:lnTo>
                    <a:pt x="815" y="1697"/>
                  </a:lnTo>
                  <a:lnTo>
                    <a:pt x="1098" y="1697"/>
                  </a:lnTo>
                  <a:lnTo>
                    <a:pt x="1545" y="397"/>
                  </a:lnTo>
                  <a:lnTo>
                    <a:pt x="1552" y="397"/>
                  </a:lnTo>
                  <a:lnTo>
                    <a:pt x="1552" y="1697"/>
                  </a:lnTo>
                  <a:lnTo>
                    <a:pt x="1921" y="1697"/>
                  </a:lnTo>
                  <a:lnTo>
                    <a:pt x="1921" y="0"/>
                  </a:lnTo>
                  <a:lnTo>
                    <a:pt x="1358" y="0"/>
                  </a:lnTo>
                  <a:lnTo>
                    <a:pt x="968" y="1104"/>
                  </a:lnTo>
                  <a:lnTo>
                    <a:pt x="961" y="1104"/>
                  </a:lnTo>
                  <a:lnTo>
                    <a:pt x="571"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7724275" y="2861850"/>
              <a:ext cx="26750" cy="42425"/>
            </a:xfrm>
            <a:custGeom>
              <a:avLst/>
              <a:gdLst/>
              <a:ahLst/>
              <a:cxnLst/>
              <a:rect l="l" t="t" r="r" b="b"/>
              <a:pathLst>
                <a:path w="1070" h="1697" extrusionOk="0">
                  <a:moveTo>
                    <a:pt x="0" y="0"/>
                  </a:moveTo>
                  <a:lnTo>
                    <a:pt x="0" y="1697"/>
                  </a:lnTo>
                  <a:lnTo>
                    <a:pt x="1070" y="1697"/>
                  </a:lnTo>
                  <a:lnTo>
                    <a:pt x="1070" y="1350"/>
                  </a:lnTo>
                  <a:lnTo>
                    <a:pt x="376" y="1350"/>
                  </a:lnTo>
                  <a:lnTo>
                    <a:pt x="376"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6401111" y="2719275"/>
              <a:ext cx="426564" cy="28597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angular</a:t>
              </a:r>
              <a:endParaRPr sz="1000" dirty="0"/>
            </a:p>
          </p:txBody>
        </p:sp>
        <p:sp>
          <p:nvSpPr>
            <p:cNvPr id="500" name="Google Shape;500;p26"/>
            <p:cNvSpPr/>
            <p:nvPr/>
          </p:nvSpPr>
          <p:spPr>
            <a:xfrm>
              <a:off x="6799100" y="2378025"/>
              <a:ext cx="319725" cy="319950"/>
            </a:xfrm>
            <a:custGeom>
              <a:avLst/>
              <a:gdLst/>
              <a:ahLst/>
              <a:cxnLst/>
              <a:rect l="l" t="t" r="r" b="b"/>
              <a:pathLst>
                <a:path w="12789" h="12798" fill="none" extrusionOk="0">
                  <a:moveTo>
                    <a:pt x="10312" y="12797"/>
                  </a:moveTo>
                  <a:lnTo>
                    <a:pt x="2477" y="12797"/>
                  </a:lnTo>
                  <a:cubicBezTo>
                    <a:pt x="1106" y="12797"/>
                    <a:pt x="0" y="11685"/>
                    <a:pt x="0" y="10319"/>
                  </a:cubicBezTo>
                  <a:lnTo>
                    <a:pt x="0" y="2477"/>
                  </a:lnTo>
                  <a:cubicBezTo>
                    <a:pt x="0" y="1113"/>
                    <a:pt x="1106" y="1"/>
                    <a:pt x="2477" y="1"/>
                  </a:cubicBezTo>
                  <a:lnTo>
                    <a:pt x="10312" y="1"/>
                  </a:lnTo>
                  <a:cubicBezTo>
                    <a:pt x="11684" y="1"/>
                    <a:pt x="12788" y="1113"/>
                    <a:pt x="12788" y="2477"/>
                  </a:cubicBezTo>
                  <a:lnTo>
                    <a:pt x="12788" y="10319"/>
                  </a:lnTo>
                  <a:cubicBezTo>
                    <a:pt x="12788" y="11685"/>
                    <a:pt x="11684"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6855975" y="2506925"/>
              <a:ext cx="36475" cy="59775"/>
            </a:xfrm>
            <a:custGeom>
              <a:avLst/>
              <a:gdLst/>
              <a:ahLst/>
              <a:cxnLst/>
              <a:rect l="l" t="t" r="r" b="b"/>
              <a:pathLst>
                <a:path w="1459" h="2391" extrusionOk="0">
                  <a:moveTo>
                    <a:pt x="945" y="0"/>
                  </a:moveTo>
                  <a:lnTo>
                    <a:pt x="945" y="1496"/>
                  </a:lnTo>
                  <a:cubicBezTo>
                    <a:pt x="945" y="1669"/>
                    <a:pt x="945" y="1936"/>
                    <a:pt x="701" y="1936"/>
                  </a:cubicBezTo>
                  <a:cubicBezTo>
                    <a:pt x="592" y="1936"/>
                    <a:pt x="484" y="1849"/>
                    <a:pt x="469" y="1733"/>
                  </a:cubicBezTo>
                  <a:lnTo>
                    <a:pt x="1" y="1849"/>
                  </a:lnTo>
                  <a:cubicBezTo>
                    <a:pt x="72" y="2225"/>
                    <a:pt x="347" y="2390"/>
                    <a:pt x="715" y="2390"/>
                  </a:cubicBezTo>
                  <a:cubicBezTo>
                    <a:pt x="1351" y="2390"/>
                    <a:pt x="1458" y="1986"/>
                    <a:pt x="1458" y="1553"/>
                  </a:cubicBezTo>
                  <a:lnTo>
                    <a:pt x="145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6900425" y="2506925"/>
              <a:ext cx="51904" cy="27680"/>
            </a:xfrm>
            <a:custGeom>
              <a:avLst/>
              <a:gdLst/>
              <a:ahLst/>
              <a:cxnLst/>
              <a:rect l="l" t="t" r="r" b="b"/>
              <a:pathLst>
                <a:path w="2448" h="2333" extrusionOk="0">
                  <a:moveTo>
                    <a:pt x="1207" y="680"/>
                  </a:moveTo>
                  <a:lnTo>
                    <a:pt x="1495" y="1409"/>
                  </a:lnTo>
                  <a:lnTo>
                    <a:pt x="925" y="1409"/>
                  </a:lnTo>
                  <a:lnTo>
                    <a:pt x="1207" y="680"/>
                  </a:lnTo>
                  <a:close/>
                  <a:moveTo>
                    <a:pt x="1011" y="0"/>
                  </a:moveTo>
                  <a:lnTo>
                    <a:pt x="1" y="2333"/>
                  </a:lnTo>
                  <a:lnTo>
                    <a:pt x="571" y="2333"/>
                  </a:lnTo>
                  <a:lnTo>
                    <a:pt x="758" y="1842"/>
                  </a:lnTo>
                  <a:lnTo>
                    <a:pt x="1668" y="1842"/>
                  </a:lnTo>
                  <a:lnTo>
                    <a:pt x="1871" y="2333"/>
                  </a:lnTo>
                  <a:lnTo>
                    <a:pt x="2448" y="2333"/>
                  </a:lnTo>
                  <a:lnTo>
                    <a:pt x="143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6953625" y="2506925"/>
              <a:ext cx="57800" cy="58325"/>
            </a:xfrm>
            <a:custGeom>
              <a:avLst/>
              <a:gdLst/>
              <a:ahLst/>
              <a:cxnLst/>
              <a:rect l="l" t="t" r="r" b="b"/>
              <a:pathLst>
                <a:path w="2312" h="2333" extrusionOk="0">
                  <a:moveTo>
                    <a:pt x="1" y="0"/>
                  </a:moveTo>
                  <a:lnTo>
                    <a:pt x="932" y="2333"/>
                  </a:lnTo>
                  <a:lnTo>
                    <a:pt x="1344" y="2333"/>
                  </a:lnTo>
                  <a:lnTo>
                    <a:pt x="2311" y="0"/>
                  </a:lnTo>
                  <a:lnTo>
                    <a:pt x="1762" y="0"/>
                  </a:lnTo>
                  <a:lnTo>
                    <a:pt x="1171" y="1532"/>
                  </a:lnTo>
                  <a:lnTo>
                    <a:pt x="1164" y="1532"/>
                  </a:lnTo>
                  <a:lnTo>
                    <a:pt x="592"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26"/>
            <p:cNvSpPr/>
            <p:nvPr/>
          </p:nvSpPr>
          <p:spPr>
            <a:xfrm>
              <a:off x="7006325" y="2506925"/>
              <a:ext cx="61250" cy="58325"/>
            </a:xfrm>
            <a:custGeom>
              <a:avLst/>
              <a:gdLst/>
              <a:ahLst/>
              <a:cxnLst/>
              <a:rect l="l" t="t" r="r" b="b"/>
              <a:pathLst>
                <a:path w="2450" h="2333" extrusionOk="0">
                  <a:moveTo>
                    <a:pt x="1207" y="680"/>
                  </a:moveTo>
                  <a:lnTo>
                    <a:pt x="1496" y="1409"/>
                  </a:lnTo>
                  <a:lnTo>
                    <a:pt x="926" y="1409"/>
                  </a:lnTo>
                  <a:lnTo>
                    <a:pt x="1207" y="680"/>
                  </a:lnTo>
                  <a:close/>
                  <a:moveTo>
                    <a:pt x="1012" y="0"/>
                  </a:moveTo>
                  <a:lnTo>
                    <a:pt x="0" y="2333"/>
                  </a:lnTo>
                  <a:lnTo>
                    <a:pt x="564" y="2333"/>
                  </a:lnTo>
                  <a:lnTo>
                    <a:pt x="759" y="1842"/>
                  </a:lnTo>
                  <a:lnTo>
                    <a:pt x="1669" y="1842"/>
                  </a:lnTo>
                  <a:lnTo>
                    <a:pt x="1872" y="2333"/>
                  </a:lnTo>
                  <a:lnTo>
                    <a:pt x="2449" y="2333"/>
                  </a:lnTo>
                  <a:lnTo>
                    <a:pt x="1430"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26"/>
            <p:cNvSpPr/>
            <p:nvPr/>
          </p:nvSpPr>
          <p:spPr>
            <a:xfrm>
              <a:off x="6676700" y="3153725"/>
              <a:ext cx="211225" cy="211450"/>
            </a:xfrm>
            <a:custGeom>
              <a:avLst/>
              <a:gdLst/>
              <a:ahLst/>
              <a:cxnLst/>
              <a:rect l="l" t="t" r="r" b="b"/>
              <a:pathLst>
                <a:path w="8449" h="8458" extrusionOk="0">
                  <a:moveTo>
                    <a:pt x="1633" y="1"/>
                  </a:moveTo>
                  <a:cubicBezTo>
                    <a:pt x="730" y="1"/>
                    <a:pt x="0" y="737"/>
                    <a:pt x="0" y="1640"/>
                  </a:cubicBezTo>
                  <a:lnTo>
                    <a:pt x="0" y="6818"/>
                  </a:lnTo>
                  <a:cubicBezTo>
                    <a:pt x="0" y="7721"/>
                    <a:pt x="730" y="8458"/>
                    <a:pt x="1633" y="8458"/>
                  </a:cubicBezTo>
                  <a:lnTo>
                    <a:pt x="6810" y="8458"/>
                  </a:lnTo>
                  <a:cubicBezTo>
                    <a:pt x="7719" y="8458"/>
                    <a:pt x="8449" y="7721"/>
                    <a:pt x="8449" y="6818"/>
                  </a:cubicBezTo>
                  <a:lnTo>
                    <a:pt x="8449" y="1640"/>
                  </a:lnTo>
                  <a:cubicBezTo>
                    <a:pt x="8449" y="737"/>
                    <a:pt x="7719" y="1"/>
                    <a:pt x="68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6664050" y="3141300"/>
              <a:ext cx="236375" cy="236325"/>
            </a:xfrm>
            <a:custGeom>
              <a:avLst/>
              <a:gdLst/>
              <a:ahLst/>
              <a:cxnLst/>
              <a:rect l="l" t="t" r="r" b="b"/>
              <a:pathLst>
                <a:path w="9455" h="9453" fill="none" extrusionOk="0">
                  <a:moveTo>
                    <a:pt x="7626" y="9452"/>
                  </a:moveTo>
                  <a:lnTo>
                    <a:pt x="1836" y="9452"/>
                  </a:lnTo>
                  <a:cubicBezTo>
                    <a:pt x="824" y="9452"/>
                    <a:pt x="0" y="8636"/>
                    <a:pt x="0" y="7625"/>
                  </a:cubicBezTo>
                  <a:lnTo>
                    <a:pt x="0" y="1834"/>
                  </a:lnTo>
                  <a:cubicBezTo>
                    <a:pt x="0" y="823"/>
                    <a:pt x="824" y="0"/>
                    <a:pt x="1836" y="0"/>
                  </a:cubicBezTo>
                  <a:lnTo>
                    <a:pt x="7626" y="0"/>
                  </a:lnTo>
                  <a:cubicBezTo>
                    <a:pt x="8638" y="0"/>
                    <a:pt x="9454" y="823"/>
                    <a:pt x="9454" y="1834"/>
                  </a:cubicBezTo>
                  <a:lnTo>
                    <a:pt x="9454" y="7625"/>
                  </a:lnTo>
                  <a:cubicBezTo>
                    <a:pt x="9454" y="8636"/>
                    <a:pt x="8638" y="9452"/>
                    <a:pt x="7626" y="9452"/>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6717125" y="3213525"/>
              <a:ext cx="51150" cy="84100"/>
            </a:xfrm>
            <a:custGeom>
              <a:avLst/>
              <a:gdLst/>
              <a:ahLst/>
              <a:cxnLst/>
              <a:rect l="l" t="t" r="r" b="b"/>
              <a:pathLst>
                <a:path w="2046" h="3364" extrusionOk="0">
                  <a:moveTo>
                    <a:pt x="1323" y="0"/>
                  </a:moveTo>
                  <a:lnTo>
                    <a:pt x="1323" y="2100"/>
                  </a:lnTo>
                  <a:cubicBezTo>
                    <a:pt x="1323" y="2347"/>
                    <a:pt x="1323" y="2721"/>
                    <a:pt x="983" y="2721"/>
                  </a:cubicBezTo>
                  <a:cubicBezTo>
                    <a:pt x="824" y="2721"/>
                    <a:pt x="680" y="2591"/>
                    <a:pt x="659" y="2433"/>
                  </a:cubicBezTo>
                  <a:lnTo>
                    <a:pt x="0" y="2600"/>
                  </a:lnTo>
                  <a:cubicBezTo>
                    <a:pt x="103" y="3120"/>
                    <a:pt x="486" y="3364"/>
                    <a:pt x="997" y="3364"/>
                  </a:cubicBezTo>
                  <a:cubicBezTo>
                    <a:pt x="1886" y="3364"/>
                    <a:pt x="2045" y="2787"/>
                    <a:pt x="2045" y="2180"/>
                  </a:cubicBezTo>
                  <a:lnTo>
                    <a:pt x="204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26"/>
            <p:cNvSpPr/>
            <p:nvPr/>
          </p:nvSpPr>
          <p:spPr>
            <a:xfrm>
              <a:off x="6777600" y="3211525"/>
              <a:ext cx="59075" cy="86100"/>
            </a:xfrm>
            <a:custGeom>
              <a:avLst/>
              <a:gdLst/>
              <a:ahLst/>
              <a:cxnLst/>
              <a:rect l="l" t="t" r="r" b="b"/>
              <a:pathLst>
                <a:path w="2363" h="3444" extrusionOk="0">
                  <a:moveTo>
                    <a:pt x="1359" y="0"/>
                  </a:moveTo>
                  <a:cubicBezTo>
                    <a:pt x="716" y="0"/>
                    <a:pt x="110" y="368"/>
                    <a:pt x="110" y="1061"/>
                  </a:cubicBezTo>
                  <a:cubicBezTo>
                    <a:pt x="110" y="2151"/>
                    <a:pt x="1640" y="1834"/>
                    <a:pt x="1640" y="2434"/>
                  </a:cubicBezTo>
                  <a:cubicBezTo>
                    <a:pt x="1640" y="2664"/>
                    <a:pt x="1380" y="2773"/>
                    <a:pt x="1143" y="2773"/>
                  </a:cubicBezTo>
                  <a:cubicBezTo>
                    <a:pt x="904" y="2773"/>
                    <a:pt x="666" y="2657"/>
                    <a:pt x="514" y="2463"/>
                  </a:cubicBezTo>
                  <a:lnTo>
                    <a:pt x="1" y="3033"/>
                  </a:lnTo>
                  <a:cubicBezTo>
                    <a:pt x="311" y="3314"/>
                    <a:pt x="680" y="3444"/>
                    <a:pt x="1099" y="3444"/>
                  </a:cubicBezTo>
                  <a:cubicBezTo>
                    <a:pt x="1777" y="3444"/>
                    <a:pt x="2363" y="3090"/>
                    <a:pt x="2363" y="2361"/>
                  </a:cubicBezTo>
                  <a:cubicBezTo>
                    <a:pt x="2363" y="1213"/>
                    <a:pt x="860" y="1603"/>
                    <a:pt x="860" y="1004"/>
                  </a:cubicBezTo>
                  <a:cubicBezTo>
                    <a:pt x="860" y="758"/>
                    <a:pt x="1143" y="664"/>
                    <a:pt x="1344" y="664"/>
                  </a:cubicBezTo>
                  <a:cubicBezTo>
                    <a:pt x="1517" y="664"/>
                    <a:pt x="1749" y="737"/>
                    <a:pt x="1864" y="881"/>
                  </a:cubicBezTo>
                  <a:lnTo>
                    <a:pt x="2363" y="340"/>
                  </a:lnTo>
                  <a:cubicBezTo>
                    <a:pt x="2080" y="94"/>
                    <a:pt x="1727" y="0"/>
                    <a:pt x="135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0" name="Google Shape;510;p26"/>
          <p:cNvCxnSpPr>
            <a:cxnSpLocks/>
          </p:cNvCxnSpPr>
          <p:nvPr/>
        </p:nvCxnSpPr>
        <p:spPr>
          <a:xfrm rot="10800000" flipH="1">
            <a:off x="2613450" y="2432207"/>
            <a:ext cx="771600" cy="2760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1" name="Google Shape;511;p26"/>
          <p:cNvCxnSpPr/>
          <p:nvPr/>
        </p:nvCxnSpPr>
        <p:spPr>
          <a:xfrm rot="10800000" flipH="1">
            <a:off x="2747286" y="3133370"/>
            <a:ext cx="1076400" cy="6951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3" name="Google Shape;513;p26"/>
          <p:cNvCxnSpPr/>
          <p:nvPr/>
        </p:nvCxnSpPr>
        <p:spPr>
          <a:xfrm rot="10800000">
            <a:off x="5412079" y="2234474"/>
            <a:ext cx="1086000" cy="266400"/>
          </a:xfrm>
          <a:prstGeom prst="bentConnector3">
            <a:avLst>
              <a:gd name="adj1" fmla="val 58771"/>
            </a:avLst>
          </a:prstGeom>
          <a:noFill/>
          <a:ln w="9525" cap="flat" cmpd="sng">
            <a:solidFill>
              <a:schemeClr val="dk1"/>
            </a:solidFill>
            <a:prstDash val="solid"/>
            <a:round/>
            <a:headEnd type="none" w="med" len="med"/>
            <a:tailEnd type="oval" w="med" len="med"/>
          </a:ln>
        </p:spPr>
      </p:cxnSp>
      <p:sp>
        <p:nvSpPr>
          <p:cNvPr id="2" name="Google Shape;499;p26">
            <a:extLst>
              <a:ext uri="{FF2B5EF4-FFF2-40B4-BE49-F238E27FC236}">
                <a16:creationId xmlns:a16="http://schemas.microsoft.com/office/drawing/2014/main" id="{6039EE92-AF4A-8584-412D-BB5F0BC9BBCE}"/>
              </a:ext>
            </a:extLst>
          </p:cNvPr>
          <p:cNvSpPr/>
          <p:nvPr/>
        </p:nvSpPr>
        <p:spPr>
          <a:xfrm>
            <a:off x="3986524" y="1534218"/>
            <a:ext cx="486368" cy="47234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err="1"/>
              <a:t>JaVa</a:t>
            </a:r>
            <a:endParaRPr sz="1000" dirty="0"/>
          </a:p>
        </p:txBody>
      </p:sp>
      <p:sp>
        <p:nvSpPr>
          <p:cNvPr id="3" name="Google Shape;488;p26">
            <a:extLst>
              <a:ext uri="{FF2B5EF4-FFF2-40B4-BE49-F238E27FC236}">
                <a16:creationId xmlns:a16="http://schemas.microsoft.com/office/drawing/2014/main" id="{6362F596-CD6D-C86F-67C4-748B81635C30}"/>
              </a:ext>
            </a:extLst>
          </p:cNvPr>
          <p:cNvSpPr/>
          <p:nvPr/>
        </p:nvSpPr>
        <p:spPr>
          <a:xfrm>
            <a:off x="5295568" y="2614191"/>
            <a:ext cx="620716" cy="630802"/>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r>
              <a:rPr sz="1000" dirty="0"/>
              <a:t>Postman (for API testing)</a:t>
            </a:r>
          </a:p>
        </p:txBody>
      </p:sp>
      <p:cxnSp>
        <p:nvCxnSpPr>
          <p:cNvPr id="6" name="Google Shape;514;p26">
            <a:extLst>
              <a:ext uri="{FF2B5EF4-FFF2-40B4-BE49-F238E27FC236}">
                <a16:creationId xmlns:a16="http://schemas.microsoft.com/office/drawing/2014/main" id="{BFF1844B-4B37-34B9-0D19-9EA2D22ACB3B}"/>
              </a:ext>
            </a:extLst>
          </p:cNvPr>
          <p:cNvCxnSpPr>
            <a:cxnSpLocks/>
          </p:cNvCxnSpPr>
          <p:nvPr/>
        </p:nvCxnSpPr>
        <p:spPr>
          <a:xfrm rot="10800000">
            <a:off x="5886159" y="3046995"/>
            <a:ext cx="809700" cy="390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7" name="Google Shape;509;p26">
            <a:extLst>
              <a:ext uri="{FF2B5EF4-FFF2-40B4-BE49-F238E27FC236}">
                <a16:creationId xmlns:a16="http://schemas.microsoft.com/office/drawing/2014/main" id="{478F52AA-CA52-C865-0485-E11B9E8466F5}"/>
              </a:ext>
            </a:extLst>
          </p:cNvPr>
          <p:cNvCxnSpPr>
            <a:cxnSpLocks/>
          </p:cNvCxnSpPr>
          <p:nvPr/>
        </p:nvCxnSpPr>
        <p:spPr>
          <a:xfrm>
            <a:off x="2732439" y="1352470"/>
            <a:ext cx="1343100" cy="304800"/>
          </a:xfrm>
          <a:prstGeom prst="bentConnector3">
            <a:avLst>
              <a:gd name="adj1" fmla="val 50000"/>
            </a:avLst>
          </a:prstGeom>
          <a:noFill/>
          <a:ln w="9525" cap="flat" cmpd="sng">
            <a:solidFill>
              <a:schemeClr val="dk1"/>
            </a:solidFill>
            <a:prstDash val="solid"/>
            <a:round/>
            <a:headEnd type="none" w="med" len="med"/>
            <a:tailEnd type="oval" w="med" len="med"/>
          </a:ln>
        </p:spPr>
      </p:cxn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4752" y="2827614"/>
            <a:ext cx="329061" cy="337608"/>
          </a:xfrm>
          <a:prstGeom prst="rect">
            <a:avLst/>
          </a:prstGeom>
        </p:spPr>
      </p:pic>
      <p:sp>
        <p:nvSpPr>
          <p:cNvPr id="5" name="TextBox 4"/>
          <p:cNvSpPr txBox="1"/>
          <p:nvPr/>
        </p:nvSpPr>
        <p:spPr>
          <a:xfrm>
            <a:off x="5205187" y="478762"/>
            <a:ext cx="1665262" cy="338554"/>
          </a:xfrm>
          <a:prstGeom prst="rect">
            <a:avLst/>
          </a:prstGeom>
          <a:noFill/>
        </p:spPr>
        <p:txBody>
          <a:bodyPr wrap="square" rtlCol="0">
            <a:spAutoFit/>
          </a:bodyPr>
          <a:lstStyle/>
          <a:p>
            <a:r>
              <a:rPr lang="en" sz="1600" dirty="0" smtClean="0">
                <a:solidFill>
                  <a:schemeClr val="accent1"/>
                </a:solidFill>
                <a:latin typeface="Oswald"/>
                <a:sym typeface="Oswald"/>
              </a:rPr>
              <a:t>SPRING BOOT</a:t>
            </a:r>
            <a:endParaRPr lang="en-IN" sz="1600" dirty="0"/>
          </a:p>
        </p:txBody>
      </p:sp>
      <p:sp>
        <p:nvSpPr>
          <p:cNvPr id="14" name="TextBox 13"/>
          <p:cNvSpPr txBox="1"/>
          <p:nvPr/>
        </p:nvSpPr>
        <p:spPr>
          <a:xfrm>
            <a:off x="5195693" y="725374"/>
            <a:ext cx="3503661" cy="1015663"/>
          </a:xfrm>
          <a:prstGeom prst="rect">
            <a:avLst/>
          </a:prstGeom>
          <a:noFill/>
        </p:spPr>
        <p:txBody>
          <a:bodyPr wrap="square" rtlCol="0">
            <a:spAutoFit/>
          </a:bodyPr>
          <a:lstStyle/>
          <a:p>
            <a:r>
              <a:t>Spring Boot is used To handle the backend operations efficiently.It Provides RESTful APIs for user authentication, with SpringData JPA and hibernate, it ensures seamless interaction with the MySQL Database database.</a:t>
            </a:r>
          </a:p>
        </p:txBody>
      </p:sp>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97717" y="1657302"/>
            <a:ext cx="409416" cy="339684"/>
          </a:xfrm>
          <a:prstGeom prst="rect">
            <a:avLst/>
          </a:prstGeom>
        </p:spPr>
      </p:pic>
      <p:cxnSp>
        <p:nvCxnSpPr>
          <p:cNvPr id="17" name="Elbow Connector 16"/>
          <p:cNvCxnSpPr>
            <a:stCxn id="15" idx="0"/>
            <a:endCxn id="14" idx="1"/>
          </p:cNvCxnSpPr>
          <p:nvPr/>
        </p:nvCxnSpPr>
        <p:spPr>
          <a:xfrm rot="5400000" flipH="1" flipV="1">
            <a:off x="4837011" y="1298620"/>
            <a:ext cx="424096" cy="293268"/>
          </a:xfrm>
          <a:prstGeom prst="bentConnector2">
            <a:avLst/>
          </a:prstGeom>
        </p:spPr>
        <p:style>
          <a:lnRef idx="1">
            <a:schemeClr val="dk1"/>
          </a:lnRef>
          <a:fillRef idx="0">
            <a:schemeClr val="dk1"/>
          </a:fillRef>
          <a:effectRef idx="0">
            <a:schemeClr val="dk1"/>
          </a:effectRef>
          <a:fontRef idx="minor">
            <a:schemeClr val="tx1"/>
          </a:fontRef>
        </p:style>
      </p:cxnSp>
      <p:pic>
        <p:nvPicPr>
          <p:cNvPr id="126" name="Picture 125"/>
          <p:cNvPicPr>
            <a:picLocks noChangeAspect="1"/>
          </p:cNvPicPr>
          <p:nvPr/>
        </p:nvPicPr>
        <p:blipFill>
          <a:blip r:embed="rId5"/>
          <a:stretch>
            <a:fillRect/>
          </a:stretch>
        </p:blipFill>
        <p:spPr>
          <a:xfrm>
            <a:off x="3596965" y="21771"/>
            <a:ext cx="1006782" cy="658524"/>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B3180-11BD-86E4-30D5-E964B76288A8}"/>
              </a:ext>
            </a:extLst>
          </p:cNvPr>
          <p:cNvSpPr>
            <a:spLocks noGrp="1"/>
          </p:cNvSpPr>
          <p:nvPr>
            <p:ph type="title"/>
          </p:nvPr>
        </p:nvSpPr>
        <p:spPr>
          <a:xfrm>
            <a:off x="497750" y="247900"/>
            <a:ext cx="7704000" cy="576000"/>
          </a:xfrm>
        </p:spPr>
        <p:txBody>
          <a:bodyPr/>
          <a:lstStyle/>
          <a:p>
            <a:r>
              <a:rPr lang="en-IN" dirty="0"/>
              <a:t>PROPOSED SYSTEM</a:t>
            </a:r>
          </a:p>
        </p:txBody>
      </p:sp>
      <p:sp>
        <p:nvSpPr>
          <p:cNvPr id="3" name="Text Placeholder 2">
            <a:extLst>
              <a:ext uri="{FF2B5EF4-FFF2-40B4-BE49-F238E27FC236}">
                <a16:creationId xmlns:a16="http://schemas.microsoft.com/office/drawing/2014/main" id="{763B68E7-79BB-1816-7353-C89FD04F6CF9}"/>
              </a:ext>
            </a:extLst>
          </p:cNvPr>
          <p:cNvSpPr>
            <a:spLocks noGrp="1"/>
          </p:cNvSpPr>
          <p:nvPr>
            <p:ph type="body" idx="1"/>
          </p:nvPr>
        </p:nvSpPr>
        <p:spPr>
          <a:xfrm>
            <a:off x="338417" y="818105"/>
            <a:ext cx="5438606" cy="2773500"/>
          </a:xfrm>
        </p:spPr>
        <p:txBody>
          <a:bodyPr/>
          <a:lstStyle/>
          <a:p>
            <a:r>
              <a:rPr dirty="0"/>
              <a:t>🔹 Seamless &amp; User-Friendly Experience – Search, select, and </a:t>
            </a:r>
            <a:r>
              <a:rPr dirty="0" smtClean="0"/>
              <a:t>orders </a:t>
            </a:r>
            <a:r>
              <a:rPr dirty="0"/>
              <a:t>effortlessly from the comfort of your home.</a:t>
            </a:r>
          </a:p>
          <a:p>
            <a:endParaRPr dirty="0"/>
          </a:p>
          <a:p>
            <a:r>
              <a:rPr dirty="0"/>
              <a:t>🚀 Powerful Full-Stack Solution – Built with Eclipse Java Spring Boot Spring Boot, Spring Data JPA, MySQL Database, and Angular </a:t>
            </a:r>
            <a:r>
              <a:rPr dirty="0" err="1"/>
              <a:t>TypeScript</a:t>
            </a:r>
            <a:r>
              <a:rPr dirty="0"/>
              <a:t> for efficiency and scalability.</a:t>
            </a:r>
          </a:p>
          <a:p>
            <a:endParaRPr dirty="0"/>
          </a:p>
          <a:p>
            <a:r>
              <a:rPr dirty="0"/>
              <a:t>⚡ Fast &amp; Secure Backend – Eclipse Java Spring Boot Spring Boot ensures rapid development and high-performance processing.</a:t>
            </a:r>
          </a:p>
          <a:p>
            <a:endParaRPr dirty="0"/>
          </a:p>
          <a:p>
            <a:r>
              <a:rPr dirty="0"/>
              <a:t>🔗 Smooth Database Interaction – Spring Data JPA simplifies communication with MySQL Database for seamless data management.</a:t>
            </a:r>
          </a:p>
          <a:p>
            <a:endParaRPr dirty="0"/>
          </a:p>
          <a:p>
            <a:r>
              <a:rPr dirty="0"/>
              <a:t>🎨 Dynamic &amp; Interactive UI – Angular </a:t>
            </a:r>
            <a:r>
              <a:rPr dirty="0" err="1"/>
              <a:t>TypeScript</a:t>
            </a:r>
            <a:r>
              <a:rPr dirty="0"/>
              <a:t> delivers a modern, responsive, and engaging booking experience.</a:t>
            </a:r>
          </a:p>
          <a:p>
            <a:endParaRPr dirty="0"/>
          </a:p>
          <a:p>
            <a:r>
              <a:rPr dirty="0"/>
              <a:t>✅ Streamlined Reservation Management – Simplifies booking for passengers and optimizes operations for administrators.</a:t>
            </a:r>
          </a:p>
          <a:p>
            <a:endParaRPr dirty="0"/>
          </a:p>
        </p:txBody>
      </p:sp>
      <p:sp>
        <p:nvSpPr>
          <p:cNvPr id="73" name="AutoShape 2" descr="A visually appealing system architecture diagram for a Pizza Hut web application, using vibrant colors. The diagram should be structured as follows:&#10;&#10;1. At the top, a box labeled 'User (Web Browser)' representing the end-user accessing the application. Use a blue color for this box.&#10;2. An arrow pointing downward labeled '(HTTP Requests)' leading to another box labeled 'Frontend - Angular', which should be in orange.&#10;3. Another downward arrow labeled '(API Calls)' leading to a box labeled 'Backend - Spring Boot', which should be in green.&#10;4. A final downward arrow labeled '(Database Queries)' leading to the last box labeled 'MySQL Database', which should be in yellow.&#10;&#10;The design should be modern, well-structured, and visually engaging with smooth gradients and clear label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77" name="Picture 76"/>
          <p:cNvPicPr>
            <a:picLocks noChangeAspect="1"/>
          </p:cNvPicPr>
          <p:nvPr/>
        </p:nvPicPr>
        <p:blipFill>
          <a:blip r:embed="rId2"/>
          <a:stretch>
            <a:fillRect/>
          </a:stretch>
        </p:blipFill>
        <p:spPr>
          <a:xfrm>
            <a:off x="5826642" y="1190847"/>
            <a:ext cx="3161413" cy="3813543"/>
          </a:xfrm>
          <a:prstGeom prst="rect">
            <a:avLst/>
          </a:prstGeom>
        </p:spPr>
      </p:pic>
      <p:pic>
        <p:nvPicPr>
          <p:cNvPr id="78" name="Picture 77"/>
          <p:cNvPicPr>
            <a:picLocks noChangeAspect="1"/>
          </p:cNvPicPr>
          <p:nvPr/>
        </p:nvPicPr>
        <p:blipFill>
          <a:blip r:embed="rId3"/>
          <a:stretch>
            <a:fillRect/>
          </a:stretch>
        </p:blipFill>
        <p:spPr>
          <a:xfrm>
            <a:off x="3655153" y="159581"/>
            <a:ext cx="1006782" cy="658524"/>
          </a:xfrm>
          <a:prstGeom prst="rect">
            <a:avLst/>
          </a:prstGeom>
        </p:spPr>
      </p:pic>
    </p:spTree>
    <p:extLst>
      <p:ext uri="{BB962C8B-B14F-4D97-AF65-F5344CB8AC3E}">
        <p14:creationId xmlns:p14="http://schemas.microsoft.com/office/powerpoint/2010/main" val="4078834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F17F4-9B87-A0FC-0445-82ED7C4F7BF8}"/>
              </a:ext>
            </a:extLst>
          </p:cNvPr>
          <p:cNvSpPr>
            <a:spLocks noGrp="1"/>
          </p:cNvSpPr>
          <p:nvPr>
            <p:ph type="title"/>
          </p:nvPr>
        </p:nvSpPr>
        <p:spPr>
          <a:xfrm>
            <a:off x="535850" y="146300"/>
            <a:ext cx="7704000" cy="576000"/>
          </a:xfrm>
        </p:spPr>
        <p:txBody>
          <a:bodyPr/>
          <a:lstStyle/>
          <a:p>
            <a:r>
              <a:rPr lang="en-IN" dirty="0"/>
              <a:t>REQUIRED SPECIFICATIONS</a:t>
            </a:r>
            <a:br>
              <a:rPr lang="en-IN" dirty="0"/>
            </a:br>
            <a:endParaRPr lang="en-IN" dirty="0"/>
          </a:p>
        </p:txBody>
      </p:sp>
      <p:graphicFrame>
        <p:nvGraphicFramePr>
          <p:cNvPr id="8" name="Table 7">
            <a:extLst>
              <a:ext uri="{FF2B5EF4-FFF2-40B4-BE49-F238E27FC236}">
                <a16:creationId xmlns:a16="http://schemas.microsoft.com/office/drawing/2014/main" id="{CAE9C4D5-FD5F-31A4-376C-110EE62AF9AD}"/>
              </a:ext>
            </a:extLst>
          </p:cNvPr>
          <p:cNvGraphicFramePr>
            <a:graphicFrameLocks noGrp="1"/>
          </p:cNvGraphicFramePr>
          <p:nvPr>
            <p:extLst>
              <p:ext uri="{D42A27DB-BD31-4B8C-83A1-F6EECF244321}">
                <p14:modId xmlns:p14="http://schemas.microsoft.com/office/powerpoint/2010/main" val="457543233"/>
              </p:ext>
            </p:extLst>
          </p:nvPr>
        </p:nvGraphicFramePr>
        <p:xfrm>
          <a:off x="1088951" y="1217743"/>
          <a:ext cx="5473700" cy="2679699"/>
        </p:xfrm>
        <a:graphic>
          <a:graphicData uri="http://schemas.openxmlformats.org/drawingml/2006/table">
            <a:tbl>
              <a:tblPr firstRow="1" bandRow="1">
                <a:tableStyleId>{8799B23B-EC83-4686-B30A-512413B5E67A}</a:tableStyleId>
              </a:tblPr>
              <a:tblGrid>
                <a:gridCol w="2736850">
                  <a:extLst>
                    <a:ext uri="{9D8B030D-6E8A-4147-A177-3AD203B41FA5}">
                      <a16:colId xmlns:a16="http://schemas.microsoft.com/office/drawing/2014/main" val="20000"/>
                    </a:ext>
                  </a:extLst>
                </a:gridCol>
                <a:gridCol w="2736850">
                  <a:extLst>
                    <a:ext uri="{9D8B030D-6E8A-4147-A177-3AD203B41FA5}">
                      <a16:colId xmlns:a16="http://schemas.microsoft.com/office/drawing/2014/main" val="20001"/>
                    </a:ext>
                  </a:extLst>
                </a:gridCol>
              </a:tblGrid>
              <a:tr h="549180">
                <a:tc>
                  <a:txBody>
                    <a:bodyPr/>
                    <a:lstStyle/>
                    <a:p>
                      <a:pPr algn="ctr"/>
                      <a:r>
                        <a:rPr lang="en-US" sz="1800" dirty="0">
                          <a:latin typeface="Times New Roman" panose="02020603050405020304" pitchFamily="18" charset="0"/>
                          <a:cs typeface="Times New Roman" panose="02020603050405020304" pitchFamily="18" charset="0"/>
                        </a:rPr>
                        <a:t>HARD</a:t>
                      </a:r>
                      <a:r>
                        <a:rPr lang="en-US" sz="1800" baseline="0" dirty="0">
                          <a:latin typeface="Times New Roman" panose="02020603050405020304" pitchFamily="18" charset="0"/>
                          <a:cs typeface="Times New Roman" panose="02020603050405020304" pitchFamily="18" charset="0"/>
                        </a:rPr>
                        <a:t>WARE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tc>
                  <a:txBody>
                    <a:bodyPr/>
                    <a:lstStyle/>
                    <a:p>
                      <a:pPr algn="ctr"/>
                      <a:r>
                        <a:rPr lang="en-US" sz="1800" dirty="0">
                          <a:latin typeface="Times New Roman" panose="02020603050405020304" pitchFamily="18" charset="0"/>
                          <a:cs typeface="Times New Roman" panose="02020603050405020304" pitchFamily="18" charset="0"/>
                        </a:rPr>
                        <a:t>SOFTWARE</a:t>
                      </a:r>
                      <a:r>
                        <a:rPr lang="en-US" sz="1800" baseline="0" dirty="0">
                          <a:latin typeface="Times New Roman" panose="02020603050405020304" pitchFamily="18" charset="0"/>
                          <a:cs typeface="Times New Roman" panose="02020603050405020304" pitchFamily="18" charset="0"/>
                        </a:rPr>
                        <a:t>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0"/>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Operating</a:t>
                      </a:r>
                      <a:r>
                        <a:rPr lang="en-US" sz="1200" b="0" baseline="0" dirty="0">
                          <a:solidFill>
                            <a:schemeClr val="tx1">
                              <a:lumMod val="75000"/>
                            </a:schemeClr>
                          </a:solidFill>
                        </a:rPr>
                        <a:t> System : Windows </a:t>
                      </a:r>
                      <a:r>
                        <a:rPr lang="en-US" sz="1200" b="0" baseline="0" dirty="0" smtClean="0">
                          <a:solidFill>
                            <a:schemeClr val="tx1">
                              <a:lumMod val="75000"/>
                            </a:schemeClr>
                          </a:solidFill>
                        </a:rPr>
                        <a:t>10 and </a:t>
                      </a:r>
                      <a:r>
                        <a:rPr lang="en-US" sz="1200" b="0" baseline="0" dirty="0">
                          <a:solidFill>
                            <a:schemeClr val="tx1">
                              <a:lumMod val="75000"/>
                            </a:schemeClr>
                          </a:solidFill>
                        </a:rPr>
                        <a:t>above</a:t>
                      </a:r>
                      <a:endParaRPr lang="en-IN" sz="1200" b="0" dirty="0">
                        <a:solidFill>
                          <a:schemeClr val="tx1">
                            <a:lumMod val="75000"/>
                          </a:schemeClr>
                        </a:solidFill>
                      </a:endParaRPr>
                    </a:p>
                  </a:txBody>
                  <a:tcPr marL="82692" marR="82692" marT="41346" marB="41346" anchor="ctr"/>
                </a:tc>
                <a:tc>
                  <a:txBody>
                    <a:bodyPr/>
                    <a:lstStyle/>
                    <a:p>
                      <a:pPr marL="285750" indent="-285750" algn="l">
                        <a:buClr>
                          <a:schemeClr val="tx1">
                            <a:lumMod val="90000"/>
                          </a:schemeClr>
                        </a:buClr>
                        <a:buFont typeface="Wingdings" panose="05000000000000000000" pitchFamily="2" charset="2"/>
                        <a:buChar char="§"/>
                      </a:pPr>
                      <a:r>
                        <a:rPr lang="en-US" sz="1200" b="0" dirty="0">
                          <a:solidFill>
                            <a:schemeClr val="tx1">
                              <a:lumMod val="75000"/>
                            </a:schemeClr>
                          </a:solidFill>
                        </a:rPr>
                        <a:t>Software</a:t>
                      </a:r>
                      <a:r>
                        <a:rPr lang="en-US" sz="1200" b="0" baseline="0" dirty="0">
                          <a:solidFill>
                            <a:schemeClr val="tx1">
                              <a:lumMod val="75000"/>
                            </a:schemeClr>
                          </a:solidFill>
                        </a:rPr>
                        <a:t> IDE: Eclipse, Postman, MySQL, VS Code.</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1"/>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Hard Disk: </a:t>
                      </a:r>
                      <a:r>
                        <a:rPr lang="en-US" sz="1200" b="0" dirty="0" smtClean="0">
                          <a:solidFill>
                            <a:schemeClr val="tx1">
                              <a:lumMod val="75000"/>
                            </a:schemeClr>
                          </a:solidFill>
                        </a:rPr>
                        <a:t>500</a:t>
                      </a:r>
                      <a:r>
                        <a:rPr lang="en-US" sz="1200" b="0" baseline="0" dirty="0" smtClean="0">
                          <a:solidFill>
                            <a:schemeClr val="tx1">
                              <a:lumMod val="75000"/>
                            </a:schemeClr>
                          </a:solidFill>
                        </a:rPr>
                        <a:t> </a:t>
                      </a:r>
                      <a:r>
                        <a:rPr lang="en-US" sz="1200" b="0" dirty="0" smtClean="0">
                          <a:solidFill>
                            <a:schemeClr val="tx1">
                              <a:lumMod val="75000"/>
                            </a:schemeClr>
                          </a:solidFill>
                        </a:rPr>
                        <a:t>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Language:</a:t>
                      </a:r>
                      <a:r>
                        <a:rPr lang="en-US" sz="1200" b="0" baseline="0" dirty="0">
                          <a:solidFill>
                            <a:schemeClr val="tx1">
                              <a:lumMod val="75000"/>
                            </a:schemeClr>
                          </a:solidFill>
                        </a:rPr>
                        <a:t> JAVA, Type Script, HTML, CSS</a:t>
                      </a:r>
                    </a:p>
                    <a:p>
                      <a:pPr marL="285750" indent="-2857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2"/>
                  </a:ext>
                </a:extLst>
              </a:tr>
              <a:tr h="425829">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RAM: 8 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Front</a:t>
                      </a:r>
                      <a:r>
                        <a:rPr lang="en-US" sz="1200" b="0" baseline="0" dirty="0">
                          <a:solidFill>
                            <a:schemeClr val="tx1">
                              <a:lumMod val="75000"/>
                            </a:schemeClr>
                          </a:solidFill>
                        </a:rPr>
                        <a:t> End: </a:t>
                      </a:r>
                      <a:r>
                        <a:rPr lang="en-US" sz="1200" b="0" baseline="0" dirty="0" smtClean="0">
                          <a:solidFill>
                            <a:schemeClr val="tx1">
                              <a:lumMod val="75000"/>
                            </a:schemeClr>
                          </a:solidFill>
                        </a:rPr>
                        <a:t>Angular</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3"/>
                  </a:ext>
                </a:extLst>
              </a:tr>
              <a:tr h="380350">
                <a:tc>
                  <a:txBody>
                    <a:bodyPr/>
                    <a:lstStyle/>
                    <a:p>
                      <a:pPr marL="171450" indent="-1714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Back End:</a:t>
                      </a:r>
                      <a:r>
                        <a:rPr lang="en-US" sz="1200" b="0" baseline="0" dirty="0">
                          <a:solidFill>
                            <a:schemeClr val="tx1">
                              <a:lumMod val="75000"/>
                            </a:schemeClr>
                          </a:solidFill>
                        </a:rPr>
                        <a:t> Spring Boot, MySQL.</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4"/>
                  </a:ext>
                </a:extLst>
              </a:tr>
            </a:tbl>
          </a:graphicData>
        </a:graphic>
      </p:graphicFrame>
      <p:pic>
        <p:nvPicPr>
          <p:cNvPr id="153" name="Picture 152"/>
          <p:cNvPicPr>
            <a:picLocks noChangeAspect="1"/>
          </p:cNvPicPr>
          <p:nvPr/>
        </p:nvPicPr>
        <p:blipFill>
          <a:blip r:embed="rId2"/>
          <a:stretch>
            <a:fillRect/>
          </a:stretch>
        </p:blipFill>
        <p:spPr>
          <a:xfrm>
            <a:off x="4737962" y="236480"/>
            <a:ext cx="1006782" cy="658524"/>
          </a:xfrm>
          <a:prstGeom prst="rect">
            <a:avLst/>
          </a:prstGeom>
        </p:spPr>
      </p:pic>
    </p:spTree>
    <p:extLst>
      <p:ext uri="{BB962C8B-B14F-4D97-AF65-F5344CB8AC3E}">
        <p14:creationId xmlns:p14="http://schemas.microsoft.com/office/powerpoint/2010/main" val="33007044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E892A-8F35-6372-5CBC-8E4850ECB2FA}"/>
              </a:ext>
            </a:extLst>
          </p:cNvPr>
          <p:cNvSpPr>
            <a:spLocks noGrp="1"/>
          </p:cNvSpPr>
          <p:nvPr>
            <p:ph type="title"/>
          </p:nvPr>
        </p:nvSpPr>
        <p:spPr>
          <a:xfrm>
            <a:off x="605700" y="241550"/>
            <a:ext cx="7704000" cy="576000"/>
          </a:xfrm>
        </p:spPr>
        <p:txBody>
          <a:bodyPr/>
          <a:lstStyle/>
          <a:p>
            <a:r>
              <a:rPr lang="en-IN" dirty="0"/>
              <a:t>CONNECTION TO DATABASE</a:t>
            </a:r>
          </a:p>
        </p:txBody>
      </p:sp>
      <p:sp>
        <p:nvSpPr>
          <p:cNvPr id="5" name="Google Shape;499;p26">
            <a:extLst>
              <a:ext uri="{FF2B5EF4-FFF2-40B4-BE49-F238E27FC236}">
                <a16:creationId xmlns:a16="http://schemas.microsoft.com/office/drawing/2014/main" id="{A47EC43F-AEFD-CE63-E9A6-2297200BFB3A}"/>
              </a:ext>
            </a:extLst>
          </p:cNvPr>
          <p:cNvSpPr/>
          <p:nvPr/>
        </p:nvSpPr>
        <p:spPr>
          <a:xfrm>
            <a:off x="876300" y="965200"/>
            <a:ext cx="6553200" cy="3740150"/>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sz="1000" dirty="0"/>
          </a:p>
        </p:txBody>
      </p:sp>
      <p:pic>
        <p:nvPicPr>
          <p:cNvPr id="6" name="Picture 5">
            <a:extLst>
              <a:ext uri="{FF2B5EF4-FFF2-40B4-BE49-F238E27FC236}">
                <a16:creationId xmlns:a16="http://schemas.microsoft.com/office/drawing/2014/main" id="{BECF6AFB-04BE-9EA6-626C-4EEB0B6C40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6900" y="1091389"/>
            <a:ext cx="5003800" cy="3487771"/>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3"/>
          <a:stretch>
            <a:fillRect/>
          </a:stretch>
        </p:blipFill>
        <p:spPr>
          <a:xfrm>
            <a:off x="4867264" y="159026"/>
            <a:ext cx="1006782" cy="658524"/>
          </a:xfrm>
          <a:prstGeom prst="rect">
            <a:avLst/>
          </a:prstGeom>
        </p:spPr>
      </p:pic>
    </p:spTree>
    <p:extLst>
      <p:ext uri="{BB962C8B-B14F-4D97-AF65-F5344CB8AC3E}">
        <p14:creationId xmlns:p14="http://schemas.microsoft.com/office/powerpoint/2010/main" val="37836100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2"/>
          <p:cNvSpPr txBox="1">
            <a:spLocks noGrp="1"/>
          </p:cNvSpPr>
          <p:nvPr>
            <p:ph type="title"/>
          </p:nvPr>
        </p:nvSpPr>
        <p:spPr>
          <a:xfrm>
            <a:off x="501817" y="288125"/>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MODULES</a:t>
            </a:r>
            <a:endParaRPr dirty="0">
              <a:latin typeface="Times New Roman" panose="02020603050405020304" pitchFamily="18" charset="0"/>
              <a:cs typeface="Times New Roman" panose="02020603050405020304" pitchFamily="18" charset="0"/>
            </a:endParaRPr>
          </a:p>
        </p:txBody>
      </p:sp>
      <p:sp>
        <p:nvSpPr>
          <p:cNvPr id="42" name="Google Shape;666;p32">
            <a:extLst>
              <a:ext uri="{FF2B5EF4-FFF2-40B4-BE49-F238E27FC236}">
                <a16:creationId xmlns:a16="http://schemas.microsoft.com/office/drawing/2014/main" id="{AF8B0198-7732-5712-9105-7462F9975C20}"/>
              </a:ext>
            </a:extLst>
          </p:cNvPr>
          <p:cNvSpPr txBox="1"/>
          <p:nvPr/>
        </p:nvSpPr>
        <p:spPr>
          <a:xfrm>
            <a:off x="866429" y="1467217"/>
            <a:ext cx="7239865" cy="2436232"/>
          </a:xfrm>
          <a:prstGeom prst="rect">
            <a:avLst/>
          </a:prstGeom>
          <a:noFill/>
          <a:ln>
            <a:noFill/>
          </a:ln>
        </p:spPr>
        <p:txBody>
          <a:bodyPr spcFirstLastPara="1" wrap="square" lIns="91425" tIns="91425" rIns="91425" bIns="91425" anchor="ctr" anchorCtr="0">
            <a:noAutofit/>
          </a:bodyPr>
          <a:lstStyle/>
          <a:p>
            <a:pPr marL="342900" indent="-342900">
              <a:lnSpc>
                <a:spcPct val="150000"/>
              </a:lnSpc>
              <a:buFont typeface="+mj-lt"/>
              <a:buAutoNum type="arabicPeriod"/>
            </a:pPr>
            <a:r>
              <a:rPr lang="en-IN" b="1" dirty="0" smtClean="0">
                <a:latin typeface="Times New Roman" panose="02020603050405020304" pitchFamily="18" charset="0"/>
                <a:cs typeface="Times New Roman" panose="02020603050405020304" pitchFamily="18" charset="0"/>
              </a:rPr>
              <a:t> USER</a:t>
            </a:r>
            <a:r>
              <a:rPr lang="en-IN" dirty="0" smtClean="0">
                <a:latin typeface="Times New Roman" panose="02020603050405020304" pitchFamily="18" charset="0"/>
                <a:cs typeface="Times New Roman" panose="02020603050405020304" pitchFamily="18" charset="0"/>
              </a:rPr>
              <a:t>:</a:t>
            </a:r>
            <a:br>
              <a:rPr lang="en-IN" dirty="0" smtClean="0">
                <a:latin typeface="Times New Roman" panose="02020603050405020304" pitchFamily="18" charset="0"/>
                <a:cs typeface="Times New Roman" panose="02020603050405020304" pitchFamily="18" charset="0"/>
              </a:rPr>
            </a:br>
            <a:r>
              <a:rPr lang="en-IN" dirty="0" smtClean="0">
                <a:latin typeface="Times New Roman" panose="02020603050405020304" pitchFamily="18" charset="0"/>
                <a:cs typeface="Times New Roman" panose="02020603050405020304" pitchFamily="18" charset="0"/>
              </a:rPr>
              <a:t>Customers </a:t>
            </a:r>
            <a:r>
              <a:rPr lang="en-IN" dirty="0">
                <a:latin typeface="Times New Roman" panose="02020603050405020304" pitchFamily="18" charset="0"/>
                <a:cs typeface="Times New Roman" panose="02020603050405020304" pitchFamily="18" charset="0"/>
              </a:rPr>
              <a:t>can browse the menu, customize orders, and make payments.</a:t>
            </a:r>
          </a:p>
          <a:p>
            <a:pPr marL="342900" indent="-342900">
              <a:lnSpc>
                <a:spcPct val="150000"/>
              </a:lnSpc>
              <a:buFont typeface="+mj-lt"/>
              <a:buAutoNum type="arabicPeriod"/>
            </a:pPr>
            <a:r>
              <a:rPr lang="en-IN" b="1" dirty="0" smtClean="0">
                <a:latin typeface="Times New Roman" panose="02020603050405020304" pitchFamily="18" charset="0"/>
                <a:cs typeface="Times New Roman" panose="02020603050405020304" pitchFamily="18" charset="0"/>
              </a:rPr>
              <a:t> ADMIN:</a:t>
            </a:r>
            <a:r>
              <a:rPr lang="en-IN" dirty="0" smtClean="0">
                <a:latin typeface="Times New Roman" panose="02020603050405020304" pitchFamily="18" charset="0"/>
                <a:cs typeface="Times New Roman" panose="02020603050405020304" pitchFamily="18" charset="0"/>
              </a:rPr>
              <a:t/>
            </a:r>
            <a:br>
              <a:rPr lang="en-IN" dirty="0" smtClean="0">
                <a:latin typeface="Times New Roman" panose="02020603050405020304" pitchFamily="18" charset="0"/>
                <a:cs typeface="Times New Roman" panose="02020603050405020304" pitchFamily="18" charset="0"/>
              </a:rPr>
            </a:br>
            <a:r>
              <a:rPr lang="en-IN" dirty="0" smtClean="0">
                <a:latin typeface="Times New Roman" panose="02020603050405020304" pitchFamily="18" charset="0"/>
                <a:cs typeface="Times New Roman" panose="02020603050405020304" pitchFamily="18" charset="0"/>
              </a:rPr>
              <a:t>Manage </a:t>
            </a:r>
            <a:r>
              <a:rPr lang="en-IN" dirty="0">
                <a:latin typeface="Times New Roman" panose="02020603050405020304" pitchFamily="18" charset="0"/>
                <a:cs typeface="Times New Roman" panose="02020603050405020304" pitchFamily="18" charset="0"/>
              </a:rPr>
              <a:t>menu items, orders, and customer data.</a:t>
            </a:r>
          </a:p>
          <a:p>
            <a:pPr marL="342900" indent="-342900">
              <a:lnSpc>
                <a:spcPct val="150000"/>
              </a:lnSpc>
              <a:buFont typeface="+mj-lt"/>
              <a:buAutoNum type="arabicPeriod"/>
            </a:pPr>
            <a:r>
              <a:rPr lang="en-IN" b="1" dirty="0" smtClean="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MENU </a:t>
            </a:r>
            <a:r>
              <a:rPr lang="en-IN" b="1" dirty="0" smtClean="0">
                <a:latin typeface="Times New Roman" panose="02020603050405020304" pitchFamily="18" charset="0"/>
                <a:cs typeface="Times New Roman" panose="02020603050405020304" pitchFamily="18" charset="0"/>
              </a:rPr>
              <a:t>MANAGEMENT:</a:t>
            </a:r>
            <a:r>
              <a:rPr lang="en-IN" dirty="0" smtClean="0">
                <a:latin typeface="Times New Roman" panose="02020603050405020304" pitchFamily="18" charset="0"/>
                <a:cs typeface="Times New Roman" panose="02020603050405020304" pitchFamily="18" charset="0"/>
              </a:rPr>
              <a:t/>
            </a:r>
            <a:br>
              <a:rPr lang="en-IN" dirty="0" smtClean="0">
                <a:latin typeface="Times New Roman" panose="02020603050405020304" pitchFamily="18" charset="0"/>
                <a:cs typeface="Times New Roman" panose="02020603050405020304" pitchFamily="18" charset="0"/>
              </a:rPr>
            </a:br>
            <a:r>
              <a:rPr lang="en-IN" dirty="0" smtClean="0">
                <a:latin typeface="Times New Roman" panose="02020603050405020304" pitchFamily="18" charset="0"/>
                <a:cs typeface="Times New Roman" panose="02020603050405020304" pitchFamily="18" charset="0"/>
              </a:rPr>
              <a:t>Add</a:t>
            </a:r>
            <a:r>
              <a:rPr lang="en-IN" dirty="0">
                <a:latin typeface="Times New Roman" panose="02020603050405020304" pitchFamily="18" charset="0"/>
                <a:cs typeface="Times New Roman" panose="02020603050405020304" pitchFamily="18" charset="0"/>
              </a:rPr>
              <a:t>, update, and remove pizza items, sides, and </a:t>
            </a:r>
            <a:r>
              <a:rPr lang="en-IN" dirty="0" smtClean="0">
                <a:latin typeface="Times New Roman" panose="02020603050405020304" pitchFamily="18" charset="0"/>
                <a:cs typeface="Times New Roman" panose="02020603050405020304" pitchFamily="18" charset="0"/>
              </a:rPr>
              <a:t>drinks.</a:t>
            </a:r>
          </a:p>
          <a:p>
            <a:pPr marL="342900" indent="-342900">
              <a:lnSpc>
                <a:spcPct val="150000"/>
              </a:lnSpc>
              <a:buFont typeface="+mj-lt"/>
              <a:buAutoNum type="arabicPeriod"/>
            </a:pPr>
            <a:r>
              <a:rPr lang="en-IN" b="1" dirty="0" smtClean="0">
                <a:latin typeface="Times New Roman" panose="02020603050405020304" pitchFamily="18" charset="0"/>
                <a:cs typeface="Times New Roman" panose="02020603050405020304" pitchFamily="18" charset="0"/>
              </a:rPr>
              <a:t>ORDER MANAGEMENT:</a:t>
            </a:r>
            <a:r>
              <a:rPr lang="en-IN" dirty="0" smtClean="0">
                <a:latin typeface="Times New Roman" panose="02020603050405020304" pitchFamily="18" charset="0"/>
                <a:cs typeface="Times New Roman" panose="02020603050405020304" pitchFamily="18" charset="0"/>
              </a:rPr>
              <a:t/>
            </a:r>
            <a:br>
              <a:rPr lang="en-IN" dirty="0" smtClean="0">
                <a:latin typeface="Times New Roman" panose="02020603050405020304" pitchFamily="18" charset="0"/>
                <a:cs typeface="Times New Roman" panose="02020603050405020304" pitchFamily="18" charset="0"/>
              </a:rPr>
            </a:br>
            <a:r>
              <a:rPr lang="en-IN" dirty="0" smtClean="0">
                <a:latin typeface="Times New Roman" panose="02020603050405020304" pitchFamily="18" charset="0"/>
                <a:cs typeface="Times New Roman" panose="02020603050405020304" pitchFamily="18" charset="0"/>
              </a:rPr>
              <a:t> Update </a:t>
            </a:r>
            <a:r>
              <a:rPr lang="en-IN" dirty="0">
                <a:latin typeface="Times New Roman" panose="02020603050405020304" pitchFamily="18" charset="0"/>
                <a:cs typeface="Times New Roman" panose="02020603050405020304" pitchFamily="18" charset="0"/>
              </a:rPr>
              <a:t>order </a:t>
            </a:r>
            <a:r>
              <a:rPr lang="en-IN" dirty="0" smtClean="0">
                <a:latin typeface="Times New Roman" panose="02020603050405020304" pitchFamily="18" charset="0"/>
                <a:cs typeface="Times New Roman" panose="02020603050405020304" pitchFamily="18" charset="0"/>
              </a:rPr>
              <a:t>status and show all orders list.</a:t>
            </a:r>
            <a:endParaRPr lang="en-IN" dirty="0">
              <a:latin typeface="Times New Roman" panose="02020603050405020304" pitchFamily="18" charset="0"/>
              <a:cs typeface="Times New Roman" panose="02020603050405020304" pitchFamily="18" charset="0"/>
            </a:endParaRPr>
          </a:p>
        </p:txBody>
      </p:sp>
      <p:sp>
        <p:nvSpPr>
          <p:cNvPr id="48" name="Google Shape;666;p32">
            <a:extLst>
              <a:ext uri="{FF2B5EF4-FFF2-40B4-BE49-F238E27FC236}">
                <a16:creationId xmlns:a16="http://schemas.microsoft.com/office/drawing/2014/main" id="{38B6B930-164D-B889-116A-7CA841667E46}"/>
              </a:ext>
            </a:extLst>
          </p:cNvPr>
          <p:cNvSpPr txBox="1"/>
          <p:nvPr/>
        </p:nvSpPr>
        <p:spPr>
          <a:xfrm>
            <a:off x="1830060" y="1824558"/>
            <a:ext cx="5312604" cy="431173"/>
          </a:xfrm>
          <a:prstGeom prst="rect">
            <a:avLst/>
          </a:prstGeom>
          <a:noFill/>
          <a:ln>
            <a:noFill/>
          </a:ln>
        </p:spPr>
        <p:txBody>
          <a:bodyPr spcFirstLastPara="1" wrap="square" lIns="91425" tIns="91425" rIns="91425" bIns="91425" anchor="ctr" anchorCtr="0">
            <a:noAutofit/>
          </a:bodyPr>
          <a:lstStyle/>
          <a:p>
            <a:endParaRPr dirty="0"/>
          </a:p>
        </p:txBody>
      </p:sp>
      <p:sp>
        <p:nvSpPr>
          <p:cNvPr id="61" name="Google Shape;666;p32">
            <a:extLst>
              <a:ext uri="{FF2B5EF4-FFF2-40B4-BE49-F238E27FC236}">
                <a16:creationId xmlns:a16="http://schemas.microsoft.com/office/drawing/2014/main" id="{50F5CF37-9BE1-DC50-5322-231EFF5BF879}"/>
              </a:ext>
            </a:extLst>
          </p:cNvPr>
          <p:cNvSpPr txBox="1"/>
          <p:nvPr/>
        </p:nvSpPr>
        <p:spPr>
          <a:xfrm>
            <a:off x="2812688" y="2539401"/>
            <a:ext cx="3635826" cy="412231"/>
          </a:xfrm>
          <a:prstGeom prst="rect">
            <a:avLst/>
          </a:prstGeom>
          <a:noFill/>
          <a:ln>
            <a:noFill/>
          </a:ln>
        </p:spPr>
        <p:txBody>
          <a:bodyPr spcFirstLastPara="1" wrap="square" lIns="91425" tIns="91425" rIns="91425" bIns="91425" anchor="ctr" anchorCtr="0">
            <a:noAutofit/>
          </a:bodyPr>
          <a:lstStyle/>
          <a:p>
            <a:endParaRPr dirty="0"/>
          </a:p>
        </p:txBody>
      </p:sp>
      <p:sp>
        <p:nvSpPr>
          <p:cNvPr id="642" name="Google Shape;666;p32">
            <a:extLst>
              <a:ext uri="{FF2B5EF4-FFF2-40B4-BE49-F238E27FC236}">
                <a16:creationId xmlns:a16="http://schemas.microsoft.com/office/drawing/2014/main" id="{E4B268C4-0BC7-AADD-0061-E5658194E958}"/>
              </a:ext>
            </a:extLst>
          </p:cNvPr>
          <p:cNvSpPr txBox="1"/>
          <p:nvPr/>
        </p:nvSpPr>
        <p:spPr>
          <a:xfrm>
            <a:off x="3383008" y="2889678"/>
            <a:ext cx="5166539" cy="412231"/>
          </a:xfrm>
          <a:prstGeom prst="rect">
            <a:avLst/>
          </a:prstGeom>
          <a:noFill/>
          <a:ln>
            <a:noFill/>
          </a:ln>
        </p:spPr>
        <p:txBody>
          <a:bodyPr spcFirstLastPara="1" wrap="square" lIns="91425" tIns="91425" rIns="91425" bIns="91425" anchor="ctr" anchorCtr="0">
            <a:noAutofit/>
          </a:bodyPr>
          <a:lstStyle/>
          <a:p>
            <a:endParaRPr dirty="0"/>
          </a:p>
        </p:txBody>
      </p:sp>
      <p:sp>
        <p:nvSpPr>
          <p:cNvPr id="643" name="Google Shape;666;p32">
            <a:extLst>
              <a:ext uri="{FF2B5EF4-FFF2-40B4-BE49-F238E27FC236}">
                <a16:creationId xmlns:a16="http://schemas.microsoft.com/office/drawing/2014/main" id="{23216B9A-427A-415F-A05B-2C114267169B}"/>
              </a:ext>
            </a:extLst>
          </p:cNvPr>
          <p:cNvSpPr txBox="1"/>
          <p:nvPr/>
        </p:nvSpPr>
        <p:spPr>
          <a:xfrm>
            <a:off x="3061203" y="3729169"/>
            <a:ext cx="5960195" cy="412231"/>
          </a:xfrm>
          <a:prstGeom prst="rect">
            <a:avLst/>
          </a:prstGeom>
          <a:noFill/>
          <a:ln>
            <a:noFill/>
          </a:ln>
        </p:spPr>
        <p:txBody>
          <a:bodyPr spcFirstLastPara="1" wrap="square" lIns="91425" tIns="91425" rIns="91425" bIns="91425" anchor="ctr" anchorCtr="0">
            <a:noAutofit/>
          </a:bodyPr>
          <a:lstStyle/>
          <a:p>
            <a:endParaRPr dirty="0"/>
          </a:p>
          <a:p>
            <a:endParaRPr dirty="0"/>
          </a:p>
        </p:txBody>
      </p:sp>
      <p:sp>
        <p:nvSpPr>
          <p:cNvPr id="644" name="Google Shape;666;p32">
            <a:extLst>
              <a:ext uri="{FF2B5EF4-FFF2-40B4-BE49-F238E27FC236}">
                <a16:creationId xmlns:a16="http://schemas.microsoft.com/office/drawing/2014/main" id="{E82D52B8-CE34-B8E2-591D-A69E9D81396B}"/>
              </a:ext>
            </a:extLst>
          </p:cNvPr>
          <p:cNvSpPr txBox="1"/>
          <p:nvPr/>
        </p:nvSpPr>
        <p:spPr>
          <a:xfrm>
            <a:off x="3061203" y="4117079"/>
            <a:ext cx="4984208" cy="412231"/>
          </a:xfrm>
          <a:prstGeom prst="rect">
            <a:avLst/>
          </a:prstGeom>
          <a:noFill/>
          <a:ln>
            <a:noFill/>
          </a:ln>
        </p:spPr>
        <p:txBody>
          <a:bodyPr spcFirstLastPara="1" wrap="square" lIns="91425" tIns="91425" rIns="91425" bIns="91425" anchor="ctr" anchorCtr="0">
            <a:noAutofit/>
          </a:bodyPr>
          <a:lstStyle/>
          <a:p>
            <a:endParaRPr dirty="0"/>
          </a:p>
        </p:txBody>
      </p:sp>
      <p:pic>
        <p:nvPicPr>
          <p:cNvPr id="2" name="Picture 1"/>
          <p:cNvPicPr>
            <a:picLocks noChangeAspect="1"/>
          </p:cNvPicPr>
          <p:nvPr/>
        </p:nvPicPr>
        <p:blipFill>
          <a:blip r:embed="rId3"/>
          <a:stretch>
            <a:fillRect/>
          </a:stretch>
        </p:blipFill>
        <p:spPr>
          <a:xfrm rot="5400000">
            <a:off x="6049005" y="2242258"/>
            <a:ext cx="2731907" cy="170706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4" name="Picture 63"/>
          <p:cNvPicPr>
            <a:picLocks noChangeAspect="1"/>
          </p:cNvPicPr>
          <p:nvPr/>
        </p:nvPicPr>
        <p:blipFill>
          <a:blip r:embed="rId4"/>
          <a:stretch>
            <a:fillRect/>
          </a:stretch>
        </p:blipFill>
        <p:spPr>
          <a:xfrm>
            <a:off x="2376226" y="245363"/>
            <a:ext cx="1006782" cy="658524"/>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normAutofit fontScale="90000"/>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3373544562"/>
              </p:ext>
            </p:extLst>
          </p:nvPr>
        </p:nvGraphicFramePr>
        <p:xfrm>
          <a:off x="1213448" y="1122062"/>
          <a:ext cx="6485800" cy="3657202"/>
        </p:xfrm>
        <a:graphic>
          <a:graphicData uri="http://schemas.openxmlformats.org/drawingml/2006/table">
            <a:tbl>
              <a:tblPr firstRow="1" bandRow="1">
                <a:tableStyleId>{0E3FDE45-AF77-4B5C-9715-49D594BDF05E}</a:tableStyleId>
              </a:tblPr>
              <a:tblGrid>
                <a:gridCol w="1567402">
                  <a:extLst>
                    <a:ext uri="{9D8B030D-6E8A-4147-A177-3AD203B41FA5}">
                      <a16:colId xmlns:a16="http://schemas.microsoft.com/office/drawing/2014/main" val="216903545"/>
                    </a:ext>
                  </a:extLst>
                </a:gridCol>
                <a:gridCol w="4918398">
                  <a:extLst>
                    <a:ext uri="{9D8B030D-6E8A-4147-A177-3AD203B41FA5}">
                      <a16:colId xmlns:a16="http://schemas.microsoft.com/office/drawing/2014/main" val="1260151293"/>
                    </a:ext>
                  </a:extLst>
                </a:gridCol>
              </a:tblGrid>
              <a:tr h="799388">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@Controller :</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b="0" kern="100" dirty="0">
                          <a:effectLst/>
                          <a:latin typeface="Calibri" panose="020F0502020204030204" pitchFamily="34" charset="0"/>
                          <a:ea typeface="Calibri" panose="020F0502020204030204" pitchFamily="34" charset="0"/>
                          <a:cs typeface="Mangal" panose="02040503050203030202" pitchFamily="18" charset="0"/>
                        </a:rPr>
                        <a:t>The @Controller annotation indicates that a particular class serves the role of a controller. Spring Controller annotation is typically used in combination with annotated handler methods based on the @RequestMapping annotation.</a:t>
                      </a:r>
                      <a:endParaRPr lang="en-IN" sz="1100" b="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775611">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@Autowired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@Autowired annotation provides more fine-grained control over where and how auto-wiring should be accomplished.</a:t>
                      </a:r>
                      <a:r>
                        <a:rPr lang="en-US" sz="1400" b="0" i="0" u="none" strike="noStrike" cap="none" dirty="0">
                          <a:solidFill>
                            <a:schemeClr val="tx1"/>
                          </a:solidFill>
                          <a:effectLst/>
                          <a:latin typeface="+mn-lt"/>
                          <a:ea typeface="+mn-ea"/>
                          <a:cs typeface="+mn-cs"/>
                          <a:sym typeface="Arial"/>
                        </a:rPr>
                        <a:t> </a:t>
                      </a:r>
                      <a:r>
                        <a:rPr lang="en-US" sz="1100" b="0" i="0" u="none" strike="noStrike" cap="none" dirty="0">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Autowiring feature of spring framework enables you to inject the object dependency implicitly. It internally uses setter or constructor injection.</a:t>
                      </a:r>
                      <a:endParaRPr lang="en-IN" sz="1100" kern="1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499854028"/>
                  </a:ext>
                </a:extLst>
              </a:tr>
              <a:tr h="6742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@RequestMapping is one of the most common annotation used in Spring Web applications. This annotation maps HTTP requests to handler methods of MVC and REST controllers.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88049354"/>
                  </a:ext>
                </a:extLst>
              </a:tr>
              <a:tr h="408947">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@Entity</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@Entity annotation specifies that the class is an entity and is mapped to a database 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819535144"/>
                  </a:ext>
                </a:extLst>
              </a:tr>
              <a:tr h="527375">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@Table annotation is used to create a table in database.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563312424"/>
                  </a:ext>
                </a:extLst>
              </a:tr>
              <a:tr h="47159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@JoinColumn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@JoinColumn is used to specify a column for joining an entity association or element collection.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105650264"/>
                  </a:ext>
                </a:extLst>
              </a:tr>
            </a:tbl>
          </a:graphicData>
        </a:graphic>
      </p:graphicFrame>
      <p:pic>
        <p:nvPicPr>
          <p:cNvPr id="6" name="Picture 5"/>
          <p:cNvPicPr>
            <a:picLocks noChangeAspect="1"/>
          </p:cNvPicPr>
          <p:nvPr/>
        </p:nvPicPr>
        <p:blipFill>
          <a:blip r:embed="rId2"/>
          <a:stretch>
            <a:fillRect/>
          </a:stretch>
        </p:blipFill>
        <p:spPr>
          <a:xfrm>
            <a:off x="3548827" y="192908"/>
            <a:ext cx="1006782" cy="658524"/>
          </a:xfrm>
          <a:prstGeom prst="rect">
            <a:avLst/>
          </a:prstGeom>
        </p:spPr>
      </p:pic>
    </p:spTree>
    <p:extLst>
      <p:ext uri="{BB962C8B-B14F-4D97-AF65-F5344CB8AC3E}">
        <p14:creationId xmlns:p14="http://schemas.microsoft.com/office/powerpoint/2010/main" val="2295705017"/>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1542</TotalTime>
  <Words>992</Words>
  <Application>Microsoft Office PowerPoint</Application>
  <PresentationFormat>On-screen Show (16:9)</PresentationFormat>
  <Paragraphs>117</Paragraphs>
  <Slides>23</Slides>
  <Notes>14</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23</vt:i4>
      </vt:variant>
    </vt:vector>
  </HeadingPairs>
  <TitlesOfParts>
    <vt:vector size="36" baseType="lpstr">
      <vt:lpstr>Livvic</vt:lpstr>
      <vt:lpstr>Times New Roman</vt:lpstr>
      <vt:lpstr>Mangal</vt:lpstr>
      <vt:lpstr>Roboto</vt:lpstr>
      <vt:lpstr>Wingdings</vt:lpstr>
      <vt:lpstr>Calibri</vt:lpstr>
      <vt:lpstr>Wingdings 3</vt:lpstr>
      <vt:lpstr>Arial</vt:lpstr>
      <vt:lpstr>Book Antiqua</vt:lpstr>
      <vt:lpstr>Roboto Condensed Light</vt:lpstr>
      <vt:lpstr>Oswald</vt:lpstr>
      <vt:lpstr>Trebuchet MS</vt:lpstr>
      <vt:lpstr>Facet</vt:lpstr>
      <vt:lpstr>PIZZA HUT</vt:lpstr>
      <vt:lpstr>INTRODUCTION</vt:lpstr>
      <vt:lpstr>PROJECT OBJECTIVE</vt:lpstr>
      <vt:lpstr>TECHNOLOGY USED </vt:lpstr>
      <vt:lpstr>PROPOSED SYSTEM</vt:lpstr>
      <vt:lpstr>REQUIRED SPECIFICATIONS </vt:lpstr>
      <vt:lpstr>CONNECTION TO DATABASE</vt:lpstr>
      <vt:lpstr>MODULES</vt:lpstr>
      <vt:lpstr>SPRING NOTATATIONS </vt:lpstr>
      <vt:lpstr>SPRING NOTATATIONS </vt:lpstr>
      <vt:lpstr>SPRING NOTATATIONS </vt:lpstr>
      <vt:lpstr>ADVANTAGES</vt:lpstr>
      <vt:lpstr>CONCLUSION</vt:lpstr>
      <vt:lpstr>Home page </vt:lpstr>
      <vt:lpstr>User login</vt:lpstr>
      <vt:lpstr>Admin home</vt:lpstr>
      <vt:lpstr>REGISTRATION FORM </vt:lpstr>
      <vt:lpstr> Add category page</vt:lpstr>
      <vt:lpstr>Add pizza</vt:lpstr>
      <vt:lpstr>Menu page</vt:lpstr>
      <vt:lpstr>About us</vt:lpstr>
      <vt:lpstr>Contact us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BUSINESS PLAN INFOGRAPHICS</dc:title>
  <dc:creator>a</dc:creator>
  <cp:lastModifiedBy>HP</cp:lastModifiedBy>
  <cp:revision>52</cp:revision>
  <dcterms:modified xsi:type="dcterms:W3CDTF">2025-02-25T07:35:22Z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2023-06-06T12:51:38Z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e1bc31bc-7aa4-4fc2-90de-187b399dc174</vt:lpwstr>
  </property>
  <property fmtid="{D5CDD505-2E9C-101B-9397-08002B2CF9AE}" pid="7" name="MSIP_Label_defa4170-0d19-0005-0004-bc88714345d2_ActionId">
    <vt:lpwstr>2b5e79ac-c87d-42a8-8e1b-8f3f2608b230</vt:lpwstr>
  </property>
  <property fmtid="{D5CDD505-2E9C-101B-9397-08002B2CF9AE}" pid="8" name="MSIP_Label_defa4170-0d19-0005-0004-bc88714345d2_ContentBits">
    <vt:lpwstr>0</vt:lpwstr>
  </property>
</Properties>
</file>

<file path=docProps/thumbnail.jpeg>
</file>